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57"/>
  </p:notesMasterIdLst>
  <p:handoutMasterIdLst>
    <p:handoutMasterId r:id="rId58"/>
  </p:handoutMasterIdLst>
  <p:sldIdLst>
    <p:sldId id="256" r:id="rId2"/>
    <p:sldId id="257" r:id="rId3"/>
    <p:sldId id="315" r:id="rId4"/>
    <p:sldId id="353" r:id="rId5"/>
    <p:sldId id="355" r:id="rId6"/>
    <p:sldId id="316" r:id="rId7"/>
    <p:sldId id="357" r:id="rId8"/>
    <p:sldId id="356" r:id="rId9"/>
    <p:sldId id="301" r:id="rId10"/>
    <p:sldId id="304" r:id="rId11"/>
    <p:sldId id="259" r:id="rId12"/>
    <p:sldId id="343" r:id="rId13"/>
    <p:sldId id="305" r:id="rId14"/>
    <p:sldId id="344" r:id="rId15"/>
    <p:sldId id="307" r:id="rId16"/>
    <p:sldId id="283" r:id="rId17"/>
    <p:sldId id="300" r:id="rId18"/>
    <p:sldId id="297" r:id="rId19"/>
    <p:sldId id="345" r:id="rId20"/>
    <p:sldId id="285" r:id="rId21"/>
    <p:sldId id="298" r:id="rId22"/>
    <p:sldId id="286" r:id="rId23"/>
    <p:sldId id="346" r:id="rId24"/>
    <p:sldId id="347" r:id="rId25"/>
    <p:sldId id="333" r:id="rId26"/>
    <p:sldId id="310" r:id="rId27"/>
    <p:sldId id="287" r:id="rId28"/>
    <p:sldId id="290" r:id="rId29"/>
    <p:sldId id="291" r:id="rId30"/>
    <p:sldId id="293" r:id="rId31"/>
    <p:sldId id="322" r:id="rId32"/>
    <p:sldId id="323" r:id="rId33"/>
    <p:sldId id="324" r:id="rId34"/>
    <p:sldId id="327" r:id="rId35"/>
    <p:sldId id="329" r:id="rId36"/>
    <p:sldId id="330" r:id="rId37"/>
    <p:sldId id="331" r:id="rId38"/>
    <p:sldId id="332" r:id="rId39"/>
    <p:sldId id="326" r:id="rId40"/>
    <p:sldId id="348" r:id="rId41"/>
    <p:sldId id="334" r:id="rId42"/>
    <p:sldId id="349" r:id="rId43"/>
    <p:sldId id="350" r:id="rId44"/>
    <p:sldId id="335" r:id="rId45"/>
    <p:sldId id="336" r:id="rId46"/>
    <p:sldId id="337" r:id="rId47"/>
    <p:sldId id="358" r:id="rId48"/>
    <p:sldId id="338" r:id="rId49"/>
    <p:sldId id="325" r:id="rId50"/>
    <p:sldId id="273" r:id="rId51"/>
    <p:sldId id="351" r:id="rId52"/>
    <p:sldId id="352" r:id="rId53"/>
    <p:sldId id="341" r:id="rId54"/>
    <p:sldId id="342" r:id="rId55"/>
    <p:sldId id="312" r:id="rId5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28" autoAdjust="0"/>
  </p:normalViewPr>
  <p:slideViewPr>
    <p:cSldViewPr>
      <p:cViewPr varScale="1">
        <p:scale>
          <a:sx n="70" d="100"/>
          <a:sy n="70" d="100"/>
        </p:scale>
        <p:origin x="-138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3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734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734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734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B0BD347-C9EC-4220-9879-F154FD65A8D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86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86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86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86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86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EC3FEE3-4D9E-40BA-BA6E-F9F1B9E73183}"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EB760D6F-C283-434F-8C8F-CC1807777EC6}" type="slidenum">
              <a:rPr lang="en-US"/>
              <a:pPr/>
              <a:t>1</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D7E9FB05-8087-4FE2-AA83-4F8C3B7E7733}" type="slidenum">
              <a:rPr lang="en-US"/>
              <a:pPr/>
              <a:t>10</a:t>
            </a:fld>
            <a:endParaRPr lang="en-US"/>
          </a:p>
        </p:txBody>
      </p:sp>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515774DB-AEF2-4BD8-BDE0-72BE8D4528BC}" type="slidenum">
              <a:rPr lang="en-US"/>
              <a:pPr/>
              <a:t>11</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84BDE118-7A96-497D-B6AC-ED586D3D5406}" type="slidenum">
              <a:rPr lang="en-US"/>
              <a:pPr/>
              <a:t>13</a:t>
            </a:fld>
            <a:endParaRPr lang="en-US"/>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EE47AD01-340E-4EF7-B68A-6DFE6B8F558D}" type="slidenum">
              <a:rPr lang="en-US"/>
              <a:pPr/>
              <a:t>15</a:t>
            </a:fld>
            <a:endParaRPr lang="en-US"/>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DD5F9186-6DDF-46E9-839B-9C8BFD49EB64}" type="slidenum">
              <a:rPr lang="en-US"/>
              <a:pPr/>
              <a:t>16</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3043AF3F-BAB4-4DDD-A608-D3B12D4F5E23}" type="slidenum">
              <a:rPr lang="en-US"/>
              <a:pPr/>
              <a:t>17</a:t>
            </a:fld>
            <a:endParaRPr lang="en-US"/>
          </a:p>
        </p:txBody>
      </p:sp>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AAB62432-9481-45C4-9344-2A4AEC98A217}" type="slidenum">
              <a:rPr lang="en-US"/>
              <a:pPr/>
              <a:t>18</a:t>
            </a:fld>
            <a:endParaRPr lang="en-US"/>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72238932-2E12-44E8-A483-E6667F0ABEB8}" type="slidenum">
              <a:rPr lang="en-US"/>
              <a:pPr/>
              <a:t>19</a:t>
            </a:fld>
            <a:endParaRPr lang="en-US"/>
          </a:p>
        </p:txBody>
      </p:sp>
      <p:sp>
        <p:nvSpPr>
          <p:cNvPr id="284674" name="Rectangle 2"/>
          <p:cNvSpPr>
            <a:spLocks noGrp="1" noRot="1" noChangeAspect="1" noChangeArrowheads="1" noTextEdit="1"/>
          </p:cNvSpPr>
          <p:nvPr>
            <p:ph type="sldImg"/>
          </p:nvPr>
        </p:nvSpPr>
        <p:spPr>
          <a:ln/>
        </p:spPr>
      </p:sp>
      <p:sp>
        <p:nvSpPr>
          <p:cNvPr id="284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71F42E98-719F-47F9-A1DC-71B77295A0C2}" type="slidenum">
              <a:rPr lang="en-US"/>
              <a:pPr/>
              <a:t>20</a:t>
            </a:fld>
            <a:endParaRPr lang="en-US"/>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2DA5C1EB-8CE2-45F5-808A-5638E3DC2C99}" type="slidenum">
              <a:rPr lang="en-US"/>
              <a:pPr/>
              <a:t>21</a:t>
            </a:fld>
            <a:endParaRPr lang="en-US"/>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DE8F4D35-6478-41EC-9710-2E2FA038C56A}" type="slidenum">
              <a:rPr lang="en-US"/>
              <a:pPr/>
              <a:t>2</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76FE843A-1B8B-4FAE-9C2F-C17627F32133}" type="slidenum">
              <a:rPr lang="en-US"/>
              <a:pPr/>
              <a:t>22</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79086ADC-09C5-4A66-86CF-072462A05E0F}" type="slidenum">
              <a:rPr lang="en-US"/>
              <a:pPr/>
              <a:t>23</a:t>
            </a:fld>
            <a:endParaRPr lang="en-US"/>
          </a:p>
        </p:txBody>
      </p:sp>
      <p:sp>
        <p:nvSpPr>
          <p:cNvPr id="290818" name="Rectangle 2"/>
          <p:cNvSpPr>
            <a:spLocks noGrp="1" noRot="1" noChangeAspect="1" noChangeArrowheads="1" noTextEdit="1"/>
          </p:cNvSpPr>
          <p:nvPr>
            <p:ph type="sldImg"/>
          </p:nvPr>
        </p:nvSpPr>
        <p:spPr>
          <a:xfrm>
            <a:off x="1139825" y="682625"/>
            <a:ext cx="4578350" cy="3433763"/>
          </a:xfrm>
          <a:ln/>
        </p:spPr>
      </p:sp>
      <p:sp>
        <p:nvSpPr>
          <p:cNvPr id="290819" name="Rectangle 3"/>
          <p:cNvSpPr>
            <a:spLocks noGrp="1" noChangeArrowheads="1"/>
          </p:cNvSpPr>
          <p:nvPr>
            <p:ph type="body" idx="1"/>
          </p:nvPr>
        </p:nvSpPr>
        <p:spPr>
          <a:xfrm>
            <a:off x="684213" y="4343400"/>
            <a:ext cx="5489575" cy="4117975"/>
          </a:xfrm>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27F6645B-EB0D-4301-8E39-C71AF9DB2B88}" type="slidenum">
              <a:rPr lang="en-US"/>
              <a:pPr/>
              <a:t>24</a:t>
            </a:fld>
            <a:endParaRPr lang="en-US"/>
          </a:p>
        </p:txBody>
      </p:sp>
      <p:sp>
        <p:nvSpPr>
          <p:cNvPr id="294914" name="Rectangle 2"/>
          <p:cNvSpPr>
            <a:spLocks noGrp="1" noRot="1" noChangeAspect="1" noChangeArrowheads="1" noTextEdit="1"/>
          </p:cNvSpPr>
          <p:nvPr>
            <p:ph type="sldImg"/>
          </p:nvPr>
        </p:nvSpPr>
        <p:spPr>
          <a:ln/>
        </p:spPr>
      </p:sp>
      <p:sp>
        <p:nvSpPr>
          <p:cNvPr id="294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86E97BA5-B4FC-44F4-93E9-8E09F55399A5}" type="slidenum">
              <a:rPr lang="en-US"/>
              <a:pPr/>
              <a:t>25</a:t>
            </a:fld>
            <a:endParaRPr lang="en-US"/>
          </a:p>
        </p:txBody>
      </p:sp>
      <p:sp>
        <p:nvSpPr>
          <p:cNvPr id="239618" name="Rectangle 2"/>
          <p:cNvSpPr>
            <a:spLocks noGrp="1" noRot="1" noChangeAspect="1" noChangeArrowheads="1" noTextEdit="1"/>
          </p:cNvSpPr>
          <p:nvPr>
            <p:ph type="sldImg"/>
          </p:nvPr>
        </p:nvSpPr>
        <p:spPr>
          <a:xfrm>
            <a:off x="1139825" y="682625"/>
            <a:ext cx="4578350" cy="3433763"/>
          </a:xfrm>
          <a:ln/>
        </p:spPr>
      </p:sp>
      <p:sp>
        <p:nvSpPr>
          <p:cNvPr id="239619" name="Rectangle 3"/>
          <p:cNvSpPr>
            <a:spLocks noGrp="1" noChangeArrowheads="1"/>
          </p:cNvSpPr>
          <p:nvPr>
            <p:ph type="body" idx="1"/>
          </p:nvPr>
        </p:nvSpPr>
        <p:spPr>
          <a:xfrm>
            <a:off x="684213" y="4343400"/>
            <a:ext cx="5489575" cy="4117975"/>
          </a:xfrm>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7D6BABF7-BAC3-485B-9DC5-3715E12D5824}" type="slidenum">
              <a:rPr lang="en-US"/>
              <a:pPr/>
              <a:t>26</a:t>
            </a:fld>
            <a:endParaRPr lang="en-US"/>
          </a:p>
        </p:txBody>
      </p:sp>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33526C17-DD9C-424B-9392-0FD464E6442F}" type="slidenum">
              <a:rPr lang="en-US"/>
              <a:pPr/>
              <a:t>27</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C8DF62DA-DD37-4436-A226-18E907A47F06}" type="slidenum">
              <a:rPr lang="en-US"/>
              <a:pPr/>
              <a:t>28</a:t>
            </a:fld>
            <a:endParaRPr lang="en-US"/>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D1EBE82F-BD53-4CB4-B5D5-50DC8B781F2A}" type="slidenum">
              <a:rPr lang="en-US"/>
              <a:pPr/>
              <a:t>29</a:t>
            </a:fld>
            <a:endParaRPr lang="en-US"/>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D772EFCA-922C-4465-84F1-5D1700EDD515}" type="slidenum">
              <a:rPr lang="en-US"/>
              <a:pPr/>
              <a:t>30</a:t>
            </a:fld>
            <a:endParaRPr lang="en-US"/>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000D1765-BD79-4871-A239-B39587195519}" type="slidenum">
              <a:rPr lang="en-US"/>
              <a:pPr/>
              <a:t>31</a:t>
            </a:fld>
            <a:endParaRPr lang="en-US"/>
          </a:p>
        </p:txBody>
      </p:sp>
      <p:sp>
        <p:nvSpPr>
          <p:cNvPr id="204802" name="Rectangle 2"/>
          <p:cNvSpPr>
            <a:spLocks noGrp="1" noRot="1" noChangeAspect="1" noChangeArrowheads="1" noTextEdit="1"/>
          </p:cNvSpPr>
          <p:nvPr>
            <p:ph type="sldImg"/>
          </p:nvPr>
        </p:nvSpPr>
        <p:spPr>
          <a:xfrm>
            <a:off x="1139825" y="682625"/>
            <a:ext cx="4578350" cy="3433763"/>
          </a:xfrm>
          <a:ln/>
        </p:spPr>
      </p:sp>
      <p:sp>
        <p:nvSpPr>
          <p:cNvPr id="204803" name="Rectangle 3"/>
          <p:cNvSpPr>
            <a:spLocks noGrp="1" noChangeArrowheads="1"/>
          </p:cNvSpPr>
          <p:nvPr>
            <p:ph type="body" idx="1"/>
          </p:nvPr>
        </p:nvSpPr>
        <p:spPr>
          <a:xfrm>
            <a:off x="684213" y="4343400"/>
            <a:ext cx="5489575" cy="4117975"/>
          </a:xfrm>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29C5B7DF-DDA7-4AA8-836E-1D7C39CAFFA2}" type="slidenum">
              <a:rPr lang="en-US"/>
              <a:pPr/>
              <a:t>3</a:t>
            </a:fld>
            <a:endParaRPr lang="en-US"/>
          </a:p>
        </p:txBody>
      </p:sp>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F3125C9A-875F-4EA5-B6E5-FA3904057623}" type="slidenum">
              <a:rPr lang="en-US"/>
              <a:pPr/>
              <a:t>32</a:t>
            </a:fld>
            <a:endParaRPr lang="en-US"/>
          </a:p>
        </p:txBody>
      </p:sp>
      <p:sp>
        <p:nvSpPr>
          <p:cNvPr id="206850" name="Rectangle 2"/>
          <p:cNvSpPr>
            <a:spLocks noGrp="1" noRot="1" noChangeAspect="1" noChangeArrowheads="1" noTextEdit="1"/>
          </p:cNvSpPr>
          <p:nvPr>
            <p:ph type="sldImg"/>
          </p:nvPr>
        </p:nvSpPr>
        <p:spPr>
          <a:xfrm>
            <a:off x="1139825" y="682625"/>
            <a:ext cx="4578350" cy="3433763"/>
          </a:xfrm>
          <a:ln/>
        </p:spPr>
      </p:sp>
      <p:sp>
        <p:nvSpPr>
          <p:cNvPr id="206851" name="Rectangle 3"/>
          <p:cNvSpPr>
            <a:spLocks noGrp="1" noChangeArrowheads="1"/>
          </p:cNvSpPr>
          <p:nvPr>
            <p:ph type="body" idx="1"/>
          </p:nvPr>
        </p:nvSpPr>
        <p:spPr>
          <a:xfrm>
            <a:off x="684213" y="4343400"/>
            <a:ext cx="5489575" cy="4117975"/>
          </a:xfrm>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E07DBF98-1E1B-488E-9FA3-093685F60136}" type="slidenum">
              <a:rPr lang="en-US"/>
              <a:pPr/>
              <a:t>33</a:t>
            </a:fld>
            <a:endParaRPr lang="en-US"/>
          </a:p>
        </p:txBody>
      </p:sp>
      <p:sp>
        <p:nvSpPr>
          <p:cNvPr id="208898" name="Rectangle 2"/>
          <p:cNvSpPr>
            <a:spLocks noGrp="1" noRot="1" noChangeAspect="1" noChangeArrowheads="1" noTextEdit="1"/>
          </p:cNvSpPr>
          <p:nvPr>
            <p:ph type="sldImg"/>
          </p:nvPr>
        </p:nvSpPr>
        <p:spPr>
          <a:xfrm>
            <a:off x="1139825" y="682625"/>
            <a:ext cx="4578350" cy="3433763"/>
          </a:xfrm>
          <a:ln/>
        </p:spPr>
      </p:sp>
      <p:sp>
        <p:nvSpPr>
          <p:cNvPr id="208899" name="Rectangle 3"/>
          <p:cNvSpPr>
            <a:spLocks noGrp="1" noChangeArrowheads="1"/>
          </p:cNvSpPr>
          <p:nvPr>
            <p:ph type="body" idx="1"/>
          </p:nvPr>
        </p:nvSpPr>
        <p:spPr>
          <a:xfrm>
            <a:off x="684213" y="4343400"/>
            <a:ext cx="5489575" cy="4117975"/>
          </a:xfrm>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4B40CA92-748F-4E1D-ADC9-8C4EFBE22DD4}" type="slidenum">
              <a:rPr lang="en-US"/>
              <a:pPr/>
              <a:t>34</a:t>
            </a:fld>
            <a:endParaRPr lang="en-US"/>
          </a:p>
        </p:txBody>
      </p:sp>
      <p:sp>
        <p:nvSpPr>
          <p:cNvPr id="227330" name="Rectangle 2"/>
          <p:cNvSpPr>
            <a:spLocks noGrp="1" noRot="1" noChangeAspect="1" noChangeArrowheads="1" noTextEdit="1"/>
          </p:cNvSpPr>
          <p:nvPr>
            <p:ph type="sldImg"/>
          </p:nvPr>
        </p:nvSpPr>
        <p:spPr>
          <a:xfrm>
            <a:off x="1139825" y="682625"/>
            <a:ext cx="4578350" cy="3433763"/>
          </a:xfrm>
          <a:ln/>
        </p:spPr>
      </p:sp>
      <p:sp>
        <p:nvSpPr>
          <p:cNvPr id="227331" name="Rectangle 3"/>
          <p:cNvSpPr>
            <a:spLocks noGrp="1" noChangeArrowheads="1"/>
          </p:cNvSpPr>
          <p:nvPr>
            <p:ph type="body" idx="1"/>
          </p:nvPr>
        </p:nvSpPr>
        <p:spPr>
          <a:xfrm>
            <a:off x="684213" y="4343400"/>
            <a:ext cx="5489575" cy="4117975"/>
          </a:xfrm>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60B2CB5-0941-4DB1-94E4-0A5BA2F230A9}" type="slidenum">
              <a:rPr lang="en-US"/>
              <a:pPr/>
              <a:t>35</a:t>
            </a:fld>
            <a:endParaRPr lang="en-US"/>
          </a:p>
        </p:txBody>
      </p:sp>
      <p:sp>
        <p:nvSpPr>
          <p:cNvPr id="231426" name="Rectangle 2"/>
          <p:cNvSpPr>
            <a:spLocks noGrp="1" noRot="1" noChangeAspect="1" noChangeArrowheads="1" noTextEdit="1"/>
          </p:cNvSpPr>
          <p:nvPr>
            <p:ph type="sldImg"/>
          </p:nvPr>
        </p:nvSpPr>
        <p:spPr>
          <a:xfrm>
            <a:off x="1139825" y="682625"/>
            <a:ext cx="4578350" cy="3433763"/>
          </a:xfrm>
          <a:ln/>
        </p:spPr>
      </p:sp>
      <p:sp>
        <p:nvSpPr>
          <p:cNvPr id="231427" name="Rectangle 3"/>
          <p:cNvSpPr>
            <a:spLocks noGrp="1" noChangeArrowheads="1"/>
          </p:cNvSpPr>
          <p:nvPr>
            <p:ph type="body" idx="1"/>
          </p:nvPr>
        </p:nvSpPr>
        <p:spPr>
          <a:xfrm>
            <a:off x="684213" y="4343400"/>
            <a:ext cx="5489575" cy="4117975"/>
          </a:xfrm>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83428152-E51B-4F5C-9F2E-645A709C1C3A}" type="slidenum">
              <a:rPr lang="en-US"/>
              <a:pPr/>
              <a:t>36</a:t>
            </a:fld>
            <a:endParaRPr lang="en-US"/>
          </a:p>
        </p:txBody>
      </p:sp>
      <p:sp>
        <p:nvSpPr>
          <p:cNvPr id="233474" name="Rectangle 2"/>
          <p:cNvSpPr>
            <a:spLocks noGrp="1" noRot="1" noChangeAspect="1" noChangeArrowheads="1" noTextEdit="1"/>
          </p:cNvSpPr>
          <p:nvPr>
            <p:ph type="sldImg"/>
          </p:nvPr>
        </p:nvSpPr>
        <p:spPr>
          <a:xfrm>
            <a:off x="1139825" y="682625"/>
            <a:ext cx="4578350" cy="3433763"/>
          </a:xfrm>
          <a:ln/>
        </p:spPr>
      </p:sp>
      <p:sp>
        <p:nvSpPr>
          <p:cNvPr id="233475" name="Rectangle 3"/>
          <p:cNvSpPr>
            <a:spLocks noGrp="1" noChangeArrowheads="1"/>
          </p:cNvSpPr>
          <p:nvPr>
            <p:ph type="body" idx="1"/>
          </p:nvPr>
        </p:nvSpPr>
        <p:spPr>
          <a:xfrm>
            <a:off x="684213" y="4343400"/>
            <a:ext cx="5489575" cy="4117975"/>
          </a:xfrm>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DB9C4E14-1A27-4839-B668-6B6F2445C25A}" type="slidenum">
              <a:rPr lang="en-US"/>
              <a:pPr/>
              <a:t>37</a:t>
            </a:fld>
            <a:endParaRPr lang="en-US"/>
          </a:p>
        </p:txBody>
      </p:sp>
      <p:sp>
        <p:nvSpPr>
          <p:cNvPr id="235522" name="Rectangle 2"/>
          <p:cNvSpPr>
            <a:spLocks noGrp="1" noRot="1" noChangeAspect="1" noChangeArrowheads="1" noTextEdit="1"/>
          </p:cNvSpPr>
          <p:nvPr>
            <p:ph type="sldImg"/>
          </p:nvPr>
        </p:nvSpPr>
        <p:spPr>
          <a:xfrm>
            <a:off x="1139825" y="682625"/>
            <a:ext cx="4578350" cy="3433763"/>
          </a:xfrm>
          <a:ln/>
        </p:spPr>
      </p:sp>
      <p:sp>
        <p:nvSpPr>
          <p:cNvPr id="235523" name="Rectangle 3"/>
          <p:cNvSpPr>
            <a:spLocks noGrp="1" noChangeArrowheads="1"/>
          </p:cNvSpPr>
          <p:nvPr>
            <p:ph type="body" idx="1"/>
          </p:nvPr>
        </p:nvSpPr>
        <p:spPr>
          <a:xfrm>
            <a:off x="684213" y="4343400"/>
            <a:ext cx="5489575" cy="4117975"/>
          </a:xfrm>
        </p:spPr>
        <p:txBody>
          <a:bodyPr lIns="91399" tIns="45701" rIns="91399" bIns="45701"/>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65E62B28-FB0F-4E50-9D82-1706C1986229}" type="slidenum">
              <a:rPr lang="en-US"/>
              <a:pPr/>
              <a:t>38</a:t>
            </a:fld>
            <a:endParaRPr lang="en-US"/>
          </a:p>
        </p:txBody>
      </p:sp>
      <p:sp>
        <p:nvSpPr>
          <p:cNvPr id="237570" name="Rectangle 2"/>
          <p:cNvSpPr>
            <a:spLocks noGrp="1" noRot="1" noChangeAspect="1" noChangeArrowheads="1" noTextEdit="1"/>
          </p:cNvSpPr>
          <p:nvPr>
            <p:ph type="sldImg"/>
          </p:nvPr>
        </p:nvSpPr>
        <p:spPr>
          <a:xfrm>
            <a:off x="1139825" y="682625"/>
            <a:ext cx="4578350" cy="3433763"/>
          </a:xfrm>
          <a:ln/>
        </p:spPr>
      </p:sp>
      <p:sp>
        <p:nvSpPr>
          <p:cNvPr id="237571" name="Rectangle 3"/>
          <p:cNvSpPr>
            <a:spLocks noGrp="1" noChangeArrowheads="1"/>
          </p:cNvSpPr>
          <p:nvPr>
            <p:ph type="body" idx="1"/>
          </p:nvPr>
        </p:nvSpPr>
        <p:spPr>
          <a:xfrm>
            <a:off x="684213" y="4343400"/>
            <a:ext cx="5489575" cy="4117975"/>
          </a:xfrm>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3D3B7032-C514-4476-9A23-5A51F10ED9E0}" type="slidenum">
              <a:rPr lang="en-US"/>
              <a:pPr/>
              <a:t>39</a:t>
            </a:fld>
            <a:endParaRPr lang="en-US"/>
          </a:p>
        </p:txBody>
      </p:sp>
      <p:sp>
        <p:nvSpPr>
          <p:cNvPr id="212994" name="Rectangle 2"/>
          <p:cNvSpPr>
            <a:spLocks noGrp="1" noRot="1" noChangeAspect="1" noChangeArrowheads="1" noTextEdit="1"/>
          </p:cNvSpPr>
          <p:nvPr>
            <p:ph type="sldImg"/>
          </p:nvPr>
        </p:nvSpPr>
        <p:spPr>
          <a:ln/>
        </p:spPr>
      </p:sp>
      <p:sp>
        <p:nvSpPr>
          <p:cNvPr id="212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8FFA3078-3D9E-4A29-9915-A6473FAEA441}" type="slidenum">
              <a:rPr lang="en-US"/>
              <a:pPr/>
              <a:t>40</a:t>
            </a:fld>
            <a:endParaRPr lang="en-US"/>
          </a:p>
        </p:txBody>
      </p:sp>
      <p:sp>
        <p:nvSpPr>
          <p:cNvPr id="299010" name="Rectangle 2"/>
          <p:cNvSpPr>
            <a:spLocks noGrp="1" noRot="1" noChangeAspect="1" noChangeArrowheads="1" noTextEdit="1"/>
          </p:cNvSpPr>
          <p:nvPr>
            <p:ph type="sldImg"/>
          </p:nvPr>
        </p:nvSpPr>
        <p:spPr>
          <a:ln/>
        </p:spPr>
      </p:sp>
      <p:sp>
        <p:nvSpPr>
          <p:cNvPr id="299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491F281C-7147-4AE1-8F93-D8E7FD1F72D7}" type="slidenum">
              <a:rPr lang="en-US"/>
              <a:pPr/>
              <a:t>41</a:t>
            </a:fld>
            <a:endParaRPr lang="en-US"/>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481A25D2-9CA9-4541-B09C-5B29FA78EB02}" type="slidenum">
              <a:rPr lang="en-US"/>
              <a:pPr/>
              <a:t>4</a:t>
            </a:fld>
            <a:endParaRPr lang="en-US"/>
          </a:p>
        </p:txBody>
      </p:sp>
      <p:sp>
        <p:nvSpPr>
          <p:cNvPr id="315394" name="Rectangle 2"/>
          <p:cNvSpPr>
            <a:spLocks noGrp="1" noRot="1" noChangeAspect="1" noChangeArrowheads="1" noTextEdit="1"/>
          </p:cNvSpPr>
          <p:nvPr>
            <p:ph type="sldImg"/>
          </p:nvPr>
        </p:nvSpPr>
        <p:spPr>
          <a:ln/>
        </p:spPr>
      </p:sp>
      <p:sp>
        <p:nvSpPr>
          <p:cNvPr id="315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02FD45C1-187D-4C34-8ACD-0A6FE38CE8F9}" type="slidenum">
              <a:rPr lang="en-US"/>
              <a:pPr/>
              <a:t>44</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7CA2B5AF-59ED-4DDA-B9B5-76B5F2E8E078}" type="slidenum">
              <a:rPr lang="en-US"/>
              <a:pPr/>
              <a:t>45</a:t>
            </a:fld>
            <a:endParaRPr lang="en-US"/>
          </a:p>
        </p:txBody>
      </p:sp>
      <p:sp>
        <p:nvSpPr>
          <p:cNvPr id="245762" name="Rectangle 2"/>
          <p:cNvSpPr>
            <a:spLocks noGrp="1" noRot="1" noChangeAspect="1" noChangeArrowheads="1" noTextEdit="1"/>
          </p:cNvSpPr>
          <p:nvPr>
            <p:ph type="sldImg"/>
          </p:nvPr>
        </p:nvSpPr>
        <p:spPr>
          <a:ln/>
        </p:spPr>
      </p:sp>
      <p:sp>
        <p:nvSpPr>
          <p:cNvPr id="245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81645484-875C-46D6-AC13-2DDDB4E88BBA}" type="slidenum">
              <a:rPr lang="en-US"/>
              <a:pPr/>
              <a:t>46</a:t>
            </a:fld>
            <a:endParaRPr lang="en-US"/>
          </a:p>
        </p:txBody>
      </p:sp>
      <p:sp>
        <p:nvSpPr>
          <p:cNvPr id="247810" name="Rectangle 2"/>
          <p:cNvSpPr>
            <a:spLocks noGrp="1" noRot="1" noChangeAspect="1" noChangeArrowheads="1" noTextEdit="1"/>
          </p:cNvSpPr>
          <p:nvPr>
            <p:ph type="sldImg"/>
          </p:nvPr>
        </p:nvSpPr>
        <p:spPr>
          <a:ln/>
        </p:spPr>
      </p:sp>
      <p:sp>
        <p:nvSpPr>
          <p:cNvPr id="247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0CBAF725-CEDA-4DF8-B4F2-05F07829BF11}" type="slidenum">
              <a:rPr lang="en-US"/>
              <a:pPr/>
              <a:t>48</a:t>
            </a:fld>
            <a:endParaRPr lang="en-US"/>
          </a:p>
        </p:txBody>
      </p:sp>
      <p:sp>
        <p:nvSpPr>
          <p:cNvPr id="249858" name="Rectangle 2"/>
          <p:cNvSpPr>
            <a:spLocks noGrp="1" noRot="1" noChangeAspect="1" noChangeArrowheads="1" noTextEdit="1"/>
          </p:cNvSpPr>
          <p:nvPr>
            <p:ph type="sldImg"/>
          </p:nvPr>
        </p:nvSpPr>
        <p:spPr>
          <a:ln/>
        </p:spPr>
      </p:sp>
      <p:sp>
        <p:nvSpPr>
          <p:cNvPr id="249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6913F871-5624-4719-B93D-6C343EAE62F2}" type="slidenum">
              <a:rPr lang="en-US"/>
              <a:pPr/>
              <a:t>49</a:t>
            </a:fld>
            <a:endParaRPr lang="en-US"/>
          </a:p>
        </p:txBody>
      </p:sp>
      <p:sp>
        <p:nvSpPr>
          <p:cNvPr id="210946" name="Rectangle 2"/>
          <p:cNvSpPr>
            <a:spLocks noGrp="1" noRot="1" noChangeAspect="1" noChangeArrowheads="1" noTextEdit="1"/>
          </p:cNvSpPr>
          <p:nvPr>
            <p:ph type="sldImg"/>
          </p:nvPr>
        </p:nvSpPr>
        <p:spPr>
          <a:ln/>
        </p:spPr>
      </p:sp>
      <p:sp>
        <p:nvSpPr>
          <p:cNvPr id="210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E1E5C899-3868-4196-B6CA-9EE876E27547}" type="slidenum">
              <a:rPr lang="en-US"/>
              <a:pPr/>
              <a:t>50</a:t>
            </a:fld>
            <a:endParaRPr lang="en-US"/>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BCDDCB77-8019-414C-B4A6-F97A0E9A5FD7}" type="slidenum">
              <a:rPr lang="en-US"/>
              <a:pPr/>
              <a:t>51</a:t>
            </a:fld>
            <a:endParaRPr lang="en-US"/>
          </a:p>
        </p:txBody>
      </p:sp>
      <p:sp>
        <p:nvSpPr>
          <p:cNvPr id="307202" name="Rectangle 2"/>
          <p:cNvSpPr>
            <a:spLocks noGrp="1" noRot="1" noChangeAspect="1" noChangeArrowheads="1" noTextEdit="1"/>
          </p:cNvSpPr>
          <p:nvPr>
            <p:ph type="sldImg"/>
          </p:nvPr>
        </p:nvSpPr>
        <p:spPr>
          <a:ln/>
        </p:spPr>
      </p:sp>
      <p:sp>
        <p:nvSpPr>
          <p:cNvPr id="307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C3C889ED-C0E6-414A-8E4F-3E1C903EE0BB}" type="slidenum">
              <a:rPr lang="en-US"/>
              <a:pPr/>
              <a:t>52</a:t>
            </a:fld>
            <a:endParaRPr lang="en-US"/>
          </a:p>
        </p:txBody>
      </p:sp>
      <p:sp>
        <p:nvSpPr>
          <p:cNvPr id="309250" name="Rectangle 2"/>
          <p:cNvSpPr>
            <a:spLocks noGrp="1" noRot="1" noChangeAspect="1" noChangeArrowheads="1" noTextEdit="1"/>
          </p:cNvSpPr>
          <p:nvPr>
            <p:ph type="sldImg"/>
          </p:nvPr>
        </p:nvSpPr>
        <p:spPr>
          <a:ln/>
        </p:spPr>
      </p:sp>
      <p:sp>
        <p:nvSpPr>
          <p:cNvPr id="309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07C29E6B-91D1-4CD2-89B5-655C67A5D801}" type="slidenum">
              <a:rPr lang="en-US"/>
              <a:pPr/>
              <a:t>53</a:t>
            </a:fld>
            <a:endParaRPr lang="en-US"/>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054F925D-C670-463E-8553-B1B364E24178}" type="slidenum">
              <a:rPr lang="en-US"/>
              <a:pPr/>
              <a:t>54</a:t>
            </a:fld>
            <a:endParaRPr lang="en-US"/>
          </a:p>
        </p:txBody>
      </p:sp>
      <p:sp>
        <p:nvSpPr>
          <p:cNvPr id="264194" name="Rectangle 2"/>
          <p:cNvSpPr>
            <a:spLocks noGrp="1" noRot="1" noChangeAspect="1" noChangeArrowheads="1" noTextEdit="1"/>
          </p:cNvSpPr>
          <p:nvPr>
            <p:ph type="sldImg"/>
          </p:nvPr>
        </p:nvSpPr>
        <p:spPr>
          <a:ln/>
        </p:spPr>
      </p:sp>
      <p:sp>
        <p:nvSpPr>
          <p:cNvPr id="26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0B95ADEE-9844-46A1-B74B-34E1882E458C}" type="slidenum">
              <a:rPr lang="en-US"/>
              <a:pPr/>
              <a:t>5</a:t>
            </a:fld>
            <a:endParaRPr lang="en-US"/>
          </a:p>
        </p:txBody>
      </p:sp>
      <p:sp>
        <p:nvSpPr>
          <p:cNvPr id="319490" name="Rectangle 2"/>
          <p:cNvSpPr>
            <a:spLocks noGrp="1" noRot="1" noChangeAspect="1" noChangeArrowheads="1" noTextEdit="1"/>
          </p:cNvSpPr>
          <p:nvPr>
            <p:ph type="sldImg"/>
          </p:nvPr>
        </p:nvSpPr>
        <p:spPr>
          <a:ln/>
        </p:spPr>
      </p:sp>
      <p:sp>
        <p:nvSpPr>
          <p:cNvPr id="319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FDF134EB-018D-461C-90A6-40CF8397D70D}" type="slidenum">
              <a:rPr lang="en-US"/>
              <a:pPr/>
              <a:t>55</a:t>
            </a:fld>
            <a:endParaRPr lang="en-US"/>
          </a:p>
        </p:txBody>
      </p:sp>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C89B0491-B61D-4BE7-99F7-740C3F5CED02}" type="slidenum">
              <a:rPr lang="en-US"/>
              <a:pPr/>
              <a:t>6</a:t>
            </a:fld>
            <a:endParaRPr lang="en-US"/>
          </a:p>
        </p:txBody>
      </p:sp>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27B1D4C2-DCF4-477B-9679-06208B94C2D4}" type="slidenum">
              <a:rPr lang="en-US"/>
              <a:pPr/>
              <a:t>7</a:t>
            </a:fld>
            <a:endParaRPr lang="en-US"/>
          </a:p>
        </p:txBody>
      </p:sp>
      <p:sp>
        <p:nvSpPr>
          <p:cNvPr id="323586" name="Rectangle 2"/>
          <p:cNvSpPr>
            <a:spLocks noGrp="1" noRot="1" noChangeAspect="1" noChangeArrowheads="1" noTextEdit="1"/>
          </p:cNvSpPr>
          <p:nvPr>
            <p:ph type="sldImg"/>
          </p:nvPr>
        </p:nvSpPr>
        <p:spPr>
          <a:ln/>
        </p:spPr>
      </p:sp>
      <p:sp>
        <p:nvSpPr>
          <p:cNvPr id="323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457C9BC2-1E94-42D8-9485-806DA3EF4969}" type="slidenum">
              <a:rPr lang="en-US"/>
              <a:pPr/>
              <a:t>8</a:t>
            </a:fld>
            <a:endParaRPr lang="en-US"/>
          </a:p>
        </p:txBody>
      </p:sp>
      <p:sp>
        <p:nvSpPr>
          <p:cNvPr id="321538" name="Rectangle 2"/>
          <p:cNvSpPr>
            <a:spLocks noGrp="1" noRot="1" noChangeAspect="1" noChangeArrowheads="1" noTextEdit="1"/>
          </p:cNvSpPr>
          <p:nvPr>
            <p:ph type="sldImg"/>
          </p:nvPr>
        </p:nvSpPr>
        <p:spPr>
          <a:ln/>
        </p:spPr>
      </p:sp>
      <p:sp>
        <p:nvSpPr>
          <p:cNvPr id="321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5AABC16A-9194-4F95-922F-018C3030ECF7}" type="slidenum">
              <a:rPr lang="en-US"/>
              <a:pPr/>
              <a:t>9</a:t>
            </a:fld>
            <a:endParaRPr lang="en-US"/>
          </a:p>
        </p:txBody>
      </p:sp>
      <p:sp>
        <p:nvSpPr>
          <p:cNvPr id="149506" name="Rectangle 2"/>
          <p:cNvSpPr>
            <a:spLocks noGrp="1" noRot="1" noChangeAspect="1" noChangeArrowheads="1" noTextEdit="1"/>
          </p:cNvSpPr>
          <p:nvPr>
            <p:ph type="sldImg"/>
          </p:nvPr>
        </p:nvSpPr>
        <p:spPr>
          <a:ln/>
        </p:spPr>
      </p:sp>
      <p:sp>
        <p:nvSpPr>
          <p:cNvPr id="14950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71362" name="Group 2"/>
          <p:cNvGrpSpPr>
            <a:grpSpLocks/>
          </p:cNvGrpSpPr>
          <p:nvPr/>
        </p:nvGrpSpPr>
        <p:grpSpPr bwMode="auto">
          <a:xfrm>
            <a:off x="0" y="0"/>
            <a:ext cx="8763000" cy="5943600"/>
            <a:chOff x="0" y="0"/>
            <a:chExt cx="5520" cy="3744"/>
          </a:xfrm>
        </p:grpSpPr>
        <p:sp>
          <p:nvSpPr>
            <p:cNvPr id="271363"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en-US" sz="2400">
                <a:latin typeface="Times New Roman" pitchFamily="18" charset="0"/>
              </a:endParaRPr>
            </a:p>
          </p:txBody>
        </p:sp>
        <p:grpSp>
          <p:nvGrpSpPr>
            <p:cNvPr id="271364" name="Group 4"/>
            <p:cNvGrpSpPr>
              <a:grpSpLocks/>
            </p:cNvGrpSpPr>
            <p:nvPr userDrawn="1"/>
          </p:nvGrpSpPr>
          <p:grpSpPr bwMode="auto">
            <a:xfrm>
              <a:off x="0" y="2208"/>
              <a:ext cx="5520" cy="1536"/>
              <a:chOff x="0" y="2208"/>
              <a:chExt cx="5520" cy="1536"/>
            </a:xfrm>
          </p:grpSpPr>
          <p:sp>
            <p:nvSpPr>
              <p:cNvPr id="271365"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en-US" sz="2400">
                  <a:latin typeface="Times New Roman" pitchFamily="18" charset="0"/>
                </a:endParaRPr>
              </a:p>
            </p:txBody>
          </p:sp>
          <p:sp>
            <p:nvSpPr>
              <p:cNvPr id="271366"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en-US" sz="2400">
                  <a:latin typeface="Times New Roman" pitchFamily="18" charset="0"/>
                </a:endParaRPr>
              </a:p>
            </p:txBody>
          </p:sp>
          <p:sp>
            <p:nvSpPr>
              <p:cNvPr id="271367"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en-US"/>
              </a:p>
            </p:txBody>
          </p:sp>
        </p:grpSp>
        <p:grpSp>
          <p:nvGrpSpPr>
            <p:cNvPr id="271368" name="Group 8"/>
            <p:cNvGrpSpPr>
              <a:grpSpLocks/>
            </p:cNvGrpSpPr>
            <p:nvPr userDrawn="1"/>
          </p:nvGrpSpPr>
          <p:grpSpPr bwMode="auto">
            <a:xfrm>
              <a:off x="400" y="336"/>
              <a:ext cx="5088" cy="192"/>
              <a:chOff x="400" y="336"/>
              <a:chExt cx="5088" cy="192"/>
            </a:xfrm>
          </p:grpSpPr>
          <p:sp>
            <p:nvSpPr>
              <p:cNvPr id="271369"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en-US" sz="2400">
                  <a:latin typeface="Times New Roman" pitchFamily="18" charset="0"/>
                </a:endParaRPr>
              </a:p>
            </p:txBody>
          </p:sp>
          <p:sp>
            <p:nvSpPr>
              <p:cNvPr id="271370"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en-US"/>
              </a:p>
            </p:txBody>
          </p:sp>
        </p:grpSp>
      </p:grpSp>
      <p:sp>
        <p:nvSpPr>
          <p:cNvPr id="271371"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271372"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a:t>Click to edit Master subtitle style</a:t>
            </a:r>
          </a:p>
        </p:txBody>
      </p:sp>
      <p:sp>
        <p:nvSpPr>
          <p:cNvPr id="271373" name="Rectangle 13"/>
          <p:cNvSpPr>
            <a:spLocks noGrp="1" noChangeArrowheads="1"/>
          </p:cNvSpPr>
          <p:nvPr>
            <p:ph type="dt" sz="half" idx="2"/>
          </p:nvPr>
        </p:nvSpPr>
        <p:spPr>
          <a:xfrm>
            <a:off x="912813" y="6251575"/>
            <a:ext cx="1905000" cy="457200"/>
          </a:xfrm>
        </p:spPr>
        <p:txBody>
          <a:bodyPr/>
          <a:lstStyle>
            <a:lvl1pPr>
              <a:defRPr/>
            </a:lvl1pPr>
          </a:lstStyle>
          <a:p>
            <a:endParaRPr lang="en-US"/>
          </a:p>
        </p:txBody>
      </p:sp>
      <p:sp>
        <p:nvSpPr>
          <p:cNvPr id="271374" name="Rectangle 14"/>
          <p:cNvSpPr>
            <a:spLocks noGrp="1" noChangeArrowheads="1"/>
          </p:cNvSpPr>
          <p:nvPr>
            <p:ph type="ftr" sz="quarter" idx="3"/>
          </p:nvPr>
        </p:nvSpPr>
        <p:spPr>
          <a:xfrm>
            <a:off x="3354388" y="6248400"/>
            <a:ext cx="2895600" cy="457200"/>
          </a:xfrm>
        </p:spPr>
        <p:txBody>
          <a:bodyPr/>
          <a:lstStyle>
            <a:lvl1pPr>
              <a:defRPr/>
            </a:lvl1pPr>
          </a:lstStyle>
          <a:p>
            <a:endParaRPr lang="en-US"/>
          </a:p>
        </p:txBody>
      </p:sp>
      <p:sp>
        <p:nvSpPr>
          <p:cNvPr id="271375" name="Rectangle 15"/>
          <p:cNvSpPr>
            <a:spLocks noGrp="1" noChangeArrowheads="1"/>
          </p:cNvSpPr>
          <p:nvPr>
            <p:ph type="sldNum" sz="quarter" idx="4"/>
          </p:nvPr>
        </p:nvSpPr>
        <p:spPr/>
        <p:txBody>
          <a:bodyPr/>
          <a:lstStyle>
            <a:lvl1pPr>
              <a:defRPr/>
            </a:lvl1pPr>
          </a:lstStyle>
          <a:p>
            <a:fld id="{CDB42D6A-1F36-4AC6-B989-3479442CAA4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B611370-C73B-484C-9BF8-FAB26F7E062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B68F55E-3A7E-4910-B573-8111957B6DB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CA7CFB-CE76-4563-81D8-E1A0B3F5559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F57CA3E-9308-4317-98DD-204DE2537FB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0AAD2BE-72C7-46E0-8C79-955E8C1657A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22832AF-5C1F-44E3-8452-46FC3BFEC8F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C565A4B-F42F-4CEA-AD4A-9CA259BB1EB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839EDB7-DDE8-4C7E-BC96-86E4CD38A34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23795AE-4EB7-4EF3-8D21-4B8A5A4533D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B3C2DC4-7C2E-4F79-8A9E-27FFB6AE38C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70338" name="Group 2"/>
          <p:cNvGrpSpPr>
            <a:grpSpLocks/>
          </p:cNvGrpSpPr>
          <p:nvPr/>
        </p:nvGrpSpPr>
        <p:grpSpPr bwMode="auto">
          <a:xfrm>
            <a:off x="0" y="0"/>
            <a:ext cx="8686800" cy="4876800"/>
            <a:chOff x="0" y="0"/>
            <a:chExt cx="5472" cy="3072"/>
          </a:xfrm>
        </p:grpSpPr>
        <p:sp>
          <p:nvSpPr>
            <p:cNvPr id="270339"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en-US" sz="2400">
                <a:latin typeface="Times New Roman" pitchFamily="18" charset="0"/>
              </a:endParaRPr>
            </a:p>
          </p:txBody>
        </p:sp>
        <p:grpSp>
          <p:nvGrpSpPr>
            <p:cNvPr id="270340" name="Group 4"/>
            <p:cNvGrpSpPr>
              <a:grpSpLocks/>
            </p:cNvGrpSpPr>
            <p:nvPr/>
          </p:nvGrpSpPr>
          <p:grpSpPr bwMode="auto">
            <a:xfrm>
              <a:off x="240" y="893"/>
              <a:ext cx="5232" cy="115"/>
              <a:chOff x="240" y="893"/>
              <a:chExt cx="5232" cy="115"/>
            </a:xfrm>
          </p:grpSpPr>
          <p:sp>
            <p:nvSpPr>
              <p:cNvPr id="270341"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en-US" sz="2400">
                  <a:latin typeface="Times New Roman" pitchFamily="18" charset="0"/>
                </a:endParaRPr>
              </a:p>
            </p:txBody>
          </p:sp>
          <p:sp>
            <p:nvSpPr>
              <p:cNvPr id="270342"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en-US"/>
              </a:p>
            </p:txBody>
          </p:sp>
        </p:grpSp>
      </p:grpSp>
      <p:sp>
        <p:nvSpPr>
          <p:cNvPr id="270343"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70344"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0345"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p>
        </p:txBody>
      </p:sp>
      <p:sp>
        <p:nvSpPr>
          <p:cNvPr id="270346"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270347"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27F499DD-DAC6-44A4-8473-F3078DF50D3C}" type="slidenum">
              <a:rPr lang="en-US"/>
              <a:pPr/>
              <a:t>‹#›</a:t>
            </a:fld>
            <a:endParaRPr lang="en-US"/>
          </a:p>
        </p:txBody>
      </p:sp>
      <p:sp>
        <p:nvSpPr>
          <p:cNvPr id="270348"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www.femaanswers.or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hyperlink" Target="http://www.fema.gov/"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 Id="rId6" Type="http://schemas.openxmlformats.org/officeDocument/2006/relationships/hyperlink" Target="http://www.redcross.org/services/disaster" TargetMode="External"/><Relationship Id="rId5" Type="http://schemas.openxmlformats.org/officeDocument/2006/relationships/hyperlink" Target="http://www.katrinalegalaid.org/" TargetMode="External"/><Relationship Id="rId4" Type="http://schemas.openxmlformats.org/officeDocument/2006/relationships/hyperlink" Target="http://www.femaanswers.or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752600" y="1143000"/>
            <a:ext cx="7391400" cy="2209800"/>
          </a:xfrm>
        </p:spPr>
        <p:txBody>
          <a:bodyPr/>
          <a:lstStyle/>
          <a:p>
            <a:r>
              <a:rPr lang="en-US"/>
              <a:t>FEMA Claims  Post-Katrina </a:t>
            </a:r>
            <a:endParaRPr lang="en-US" sz="4400" b="1"/>
          </a:p>
        </p:txBody>
      </p:sp>
      <p:sp>
        <p:nvSpPr>
          <p:cNvPr id="2051" name="Rectangle 3"/>
          <p:cNvSpPr>
            <a:spLocks noGrp="1" noChangeArrowheads="1"/>
          </p:cNvSpPr>
          <p:nvPr>
            <p:ph type="subTitle" idx="1"/>
          </p:nvPr>
        </p:nvSpPr>
        <p:spPr/>
        <p:txBody>
          <a:bodyPr/>
          <a:lstStyle/>
          <a:p>
            <a:pPr>
              <a:lnSpc>
                <a:spcPct val="85000"/>
              </a:lnSpc>
            </a:pPr>
            <a:r>
              <a:rPr lang="en-US" sz="1800"/>
              <a:t>Attorney Ranie Thompson </a:t>
            </a:r>
          </a:p>
          <a:p>
            <a:pPr>
              <a:lnSpc>
                <a:spcPct val="85000"/>
              </a:lnSpc>
            </a:pPr>
            <a:r>
              <a:rPr lang="en-US" sz="1800"/>
              <a:t>Equal Justice Works Katrina Legal Fellows </a:t>
            </a:r>
          </a:p>
          <a:p>
            <a:pPr>
              <a:lnSpc>
                <a:spcPct val="85000"/>
              </a:lnSpc>
            </a:pPr>
            <a:r>
              <a:rPr lang="en-US" sz="1800"/>
              <a:t>New Orleans Legal Assistance</a:t>
            </a:r>
          </a:p>
          <a:p>
            <a:pPr>
              <a:lnSpc>
                <a:spcPct val="85000"/>
              </a:lnSpc>
            </a:pPr>
            <a:r>
              <a:rPr lang="en-US" sz="1800"/>
              <a:t>(An Office of Southeast Louisiana Legal Services)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a:t>Registration Deadline – 206.112</a:t>
            </a:r>
          </a:p>
        </p:txBody>
      </p:sp>
      <p:sp>
        <p:nvSpPr>
          <p:cNvPr id="146435" name="Rectangle 3"/>
          <p:cNvSpPr>
            <a:spLocks noGrp="1" noChangeArrowheads="1"/>
          </p:cNvSpPr>
          <p:nvPr>
            <p:ph type="body" idx="1"/>
          </p:nvPr>
        </p:nvSpPr>
        <p:spPr/>
        <p:txBody>
          <a:bodyPr/>
          <a:lstStyle/>
          <a:p>
            <a:pPr>
              <a:lnSpc>
                <a:spcPct val="95000"/>
              </a:lnSpc>
            </a:pPr>
            <a:r>
              <a:rPr lang="en-US"/>
              <a:t>60 days after federally declared disaster   </a:t>
            </a:r>
          </a:p>
          <a:p>
            <a:pPr>
              <a:lnSpc>
                <a:spcPct val="95000"/>
              </a:lnSpc>
            </a:pPr>
            <a:r>
              <a:rPr lang="en-US"/>
              <a:t>Can be extended by regional director or his designee</a:t>
            </a:r>
          </a:p>
          <a:p>
            <a:pPr lvl="1">
              <a:lnSpc>
                <a:spcPct val="95000"/>
              </a:lnSpc>
            </a:pPr>
            <a:r>
              <a:rPr lang="en-US"/>
              <a:t>Done for Katrina</a:t>
            </a:r>
          </a:p>
          <a:p>
            <a:pPr>
              <a:lnSpc>
                <a:spcPct val="95000"/>
              </a:lnSpc>
            </a:pPr>
            <a:r>
              <a:rPr lang="en-US"/>
              <a:t>Late registrations accepted with good cause shown</a:t>
            </a:r>
          </a:p>
          <a:p>
            <a:pPr lvl="1">
              <a:lnSpc>
                <a:spcPct val="95000"/>
              </a:lnSpc>
            </a:pPr>
            <a:r>
              <a:rPr lang="en-US"/>
              <a:t>206.112(c) suitable documentation and justification for delay in registration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914400" y="304800"/>
            <a:ext cx="7772400" cy="1143000"/>
          </a:xfrm>
        </p:spPr>
        <p:txBody>
          <a:bodyPr/>
          <a:lstStyle/>
          <a:p>
            <a:r>
              <a:rPr lang="en-US"/>
              <a:t>Who’s eligible under IHP?  </a:t>
            </a:r>
          </a:p>
        </p:txBody>
      </p:sp>
      <p:sp>
        <p:nvSpPr>
          <p:cNvPr id="9219" name="Rectangle 3"/>
          <p:cNvSpPr>
            <a:spLocks noGrp="1" noChangeArrowheads="1"/>
          </p:cNvSpPr>
          <p:nvPr>
            <p:ph type="body" idx="1"/>
          </p:nvPr>
        </p:nvSpPr>
        <p:spPr/>
        <p:txBody>
          <a:bodyPr/>
          <a:lstStyle/>
          <a:p>
            <a:pPr>
              <a:lnSpc>
                <a:spcPct val="85000"/>
              </a:lnSpc>
            </a:pPr>
            <a:r>
              <a:rPr lang="en-US" sz="1800"/>
              <a:t>44 CFR 206.113 </a:t>
            </a:r>
          </a:p>
          <a:p>
            <a:pPr lvl="1">
              <a:lnSpc>
                <a:spcPct val="85000"/>
              </a:lnSpc>
            </a:pPr>
            <a:r>
              <a:rPr lang="en-US" sz="1800"/>
              <a:t>Homeowners and Renters (look for Head of Household)</a:t>
            </a:r>
          </a:p>
          <a:p>
            <a:pPr lvl="1">
              <a:lnSpc>
                <a:spcPct val="85000"/>
              </a:lnSpc>
            </a:pPr>
            <a:r>
              <a:rPr lang="en-US" sz="1800"/>
              <a:t>Leaseholders</a:t>
            </a:r>
          </a:p>
          <a:p>
            <a:pPr>
              <a:lnSpc>
                <a:spcPct val="85000"/>
              </a:lnSpc>
            </a:pPr>
            <a:r>
              <a:rPr lang="en-US" sz="1800"/>
              <a:t>Persons whose primary residence is destroyed, uninhabitable or inaccessible</a:t>
            </a:r>
          </a:p>
          <a:p>
            <a:pPr>
              <a:lnSpc>
                <a:spcPct val="85000"/>
              </a:lnSpc>
            </a:pPr>
            <a:r>
              <a:rPr lang="en-US" sz="1800"/>
              <a:t>Renters whose primary residence is no longer available as a result of the disaster.</a:t>
            </a:r>
          </a:p>
          <a:p>
            <a:pPr lvl="1">
              <a:lnSpc>
                <a:spcPct val="85000"/>
              </a:lnSpc>
            </a:pPr>
            <a:r>
              <a:rPr lang="en-US" sz="1800">
                <a:solidFill>
                  <a:srgbClr val="CC3300"/>
                </a:solidFill>
              </a:rPr>
              <a:t>BEWARE:  pre-disaster landlord may have been contacted by FEMA and may not have answered honestly about the availability of the property.</a:t>
            </a:r>
          </a:p>
          <a:p>
            <a:pPr lvl="2">
              <a:lnSpc>
                <a:spcPct val="85000"/>
              </a:lnSpc>
            </a:pPr>
            <a:r>
              <a:rPr lang="en-US" sz="1800">
                <a:solidFill>
                  <a:srgbClr val="CC3300"/>
                </a:solidFill>
              </a:rPr>
              <a:t>Has led to denials of rental/housing assistance and other needs assistance</a:t>
            </a:r>
          </a:p>
          <a:p>
            <a:pPr lvl="3">
              <a:lnSpc>
                <a:spcPct val="85000"/>
              </a:lnSpc>
            </a:pPr>
            <a:r>
              <a:rPr lang="en-US" sz="1800">
                <a:solidFill>
                  <a:srgbClr val="CC3300"/>
                </a:solidFill>
              </a:rPr>
              <a:t>Client asked for name of company that picked up property off curb where landlord placed it.  Denied her personal property.</a:t>
            </a:r>
          </a:p>
          <a:p>
            <a:pPr lvl="3">
              <a:lnSpc>
                <a:spcPct val="85000"/>
              </a:lnSpc>
            </a:pPr>
            <a:r>
              <a:rPr lang="en-US" sz="1800">
                <a:solidFill>
                  <a:srgbClr val="CC3300"/>
                </a:solidFill>
              </a:rPr>
              <a:t>Client denied assistance b/c landlord refused to open gate for FEMA inspectors to look over the property</a:t>
            </a:r>
          </a:p>
          <a:p>
            <a:pPr lvl="3">
              <a:lnSpc>
                <a:spcPct val="85000"/>
              </a:lnSpc>
              <a:buFont typeface="Wingdings" pitchFamily="2" charset="2"/>
              <a:buNone/>
            </a:pPr>
            <a:endParaRPr lang="en-US" sz="18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p:txBody>
          <a:bodyPr/>
          <a:lstStyle/>
          <a:p>
            <a:r>
              <a:rPr lang="en-US"/>
              <a:t>IHP Eligibility (cont’d)</a:t>
            </a:r>
          </a:p>
        </p:txBody>
      </p:sp>
      <p:sp>
        <p:nvSpPr>
          <p:cNvPr id="278531" name="Rectangle 3"/>
          <p:cNvSpPr>
            <a:spLocks noGrp="1" noChangeArrowheads="1"/>
          </p:cNvSpPr>
          <p:nvPr>
            <p:ph type="body" idx="1"/>
          </p:nvPr>
        </p:nvSpPr>
        <p:spPr/>
        <p:txBody>
          <a:bodyPr/>
          <a:lstStyle/>
          <a:p>
            <a:pPr>
              <a:lnSpc>
                <a:spcPct val="85000"/>
              </a:lnSpc>
            </a:pPr>
            <a:r>
              <a:rPr lang="en-US" sz="2400"/>
              <a:t>Insured persons who are waiting on payment on claims filed with insurance companies.</a:t>
            </a:r>
          </a:p>
          <a:p>
            <a:pPr lvl="1">
              <a:lnSpc>
                <a:spcPct val="85000"/>
              </a:lnSpc>
            </a:pPr>
            <a:r>
              <a:rPr lang="en-US" sz="2400">
                <a:solidFill>
                  <a:srgbClr val="CC3300"/>
                </a:solidFill>
              </a:rPr>
              <a:t>BEWARE:  applicant WILL have to pay money back to FEMA once he receives insurance proceeds.</a:t>
            </a:r>
          </a:p>
          <a:p>
            <a:pPr>
              <a:lnSpc>
                <a:spcPct val="85000"/>
              </a:lnSpc>
            </a:pPr>
            <a:r>
              <a:rPr lang="en-US" sz="2400"/>
              <a:t>Uninsured renters and homeowners</a:t>
            </a:r>
          </a:p>
          <a:p>
            <a:pPr>
              <a:lnSpc>
                <a:spcPct val="85000"/>
              </a:lnSpc>
            </a:pPr>
            <a:r>
              <a:rPr lang="en-US" sz="2400"/>
              <a:t>Underinsured homeowners and renters</a:t>
            </a:r>
          </a:p>
          <a:p>
            <a:pPr lvl="1">
              <a:lnSpc>
                <a:spcPct val="85000"/>
              </a:lnSpc>
            </a:pPr>
            <a:r>
              <a:rPr lang="en-US" sz="2400"/>
              <a:t>Insurance proceeds are insufficient to cover loss</a:t>
            </a:r>
          </a:p>
          <a:p>
            <a:pPr lvl="1">
              <a:lnSpc>
                <a:spcPct val="85000"/>
              </a:lnSpc>
            </a:pPr>
            <a:r>
              <a:rPr lang="en-US" sz="2400"/>
              <a:t>If insurance paid maximum that FEMA would pay, then FEMA deems it sufficient.</a:t>
            </a:r>
          </a:p>
          <a:p>
            <a:pPr>
              <a:buFont typeface="Wingdings" pitchFamily="2" charset="2"/>
              <a:buNone/>
            </a:pPr>
            <a:endParaRPr lang="en-US" sz="24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r>
              <a:rPr lang="en-US"/>
              <a:t>Who might be ineligible?</a:t>
            </a:r>
          </a:p>
        </p:txBody>
      </p:sp>
      <p:sp>
        <p:nvSpPr>
          <p:cNvPr id="148483" name="Rectangle 3"/>
          <p:cNvSpPr>
            <a:spLocks noGrp="1" noChangeArrowheads="1"/>
          </p:cNvSpPr>
          <p:nvPr>
            <p:ph type="body" idx="1"/>
          </p:nvPr>
        </p:nvSpPr>
        <p:spPr/>
        <p:txBody>
          <a:bodyPr/>
          <a:lstStyle/>
          <a:p>
            <a:pPr>
              <a:lnSpc>
                <a:spcPct val="85000"/>
              </a:lnSpc>
            </a:pPr>
            <a:r>
              <a:rPr lang="en-US" sz="2000"/>
              <a:t>Persons displaced from pre-disaster home for reason other than disaster</a:t>
            </a:r>
          </a:p>
          <a:p>
            <a:pPr>
              <a:lnSpc>
                <a:spcPct val="85000"/>
              </a:lnSpc>
            </a:pPr>
            <a:r>
              <a:rPr lang="en-US" sz="2000"/>
              <a:t>Persons displaced from other than their pre-disaster primary residence</a:t>
            </a:r>
          </a:p>
          <a:p>
            <a:pPr>
              <a:lnSpc>
                <a:spcPct val="85000"/>
              </a:lnSpc>
            </a:pPr>
            <a:r>
              <a:rPr lang="en-US" sz="2000"/>
              <a:t>Persons with adequate rent-free housing alternatives</a:t>
            </a:r>
          </a:p>
          <a:p>
            <a:pPr>
              <a:lnSpc>
                <a:spcPct val="85000"/>
              </a:lnSpc>
            </a:pPr>
            <a:r>
              <a:rPr lang="en-US" sz="2000"/>
              <a:t>Persons with secondary or vacation home within reasonable commuting distance to disaster area</a:t>
            </a:r>
          </a:p>
          <a:p>
            <a:pPr>
              <a:lnSpc>
                <a:spcPct val="85000"/>
              </a:lnSpc>
            </a:pPr>
            <a:r>
              <a:rPr lang="en-US" sz="2000"/>
              <a:t>Persons who own rental property that meets their temporary housing needs</a:t>
            </a:r>
          </a:p>
          <a:p>
            <a:pPr>
              <a:lnSpc>
                <a:spcPct val="85000"/>
              </a:lnSpc>
            </a:pPr>
            <a:r>
              <a:rPr lang="en-US" sz="2000"/>
              <a:t>Persons in shared household situation and pre-disaster roommates</a:t>
            </a:r>
          </a:p>
          <a:p>
            <a:pPr>
              <a:lnSpc>
                <a:spcPct val="85000"/>
              </a:lnSpc>
            </a:pPr>
            <a:r>
              <a:rPr lang="en-US" sz="2000"/>
              <a:t>Persons who failed to maintain flood insurance on property as a requirement of receiving previous Federal Disaster assistance</a:t>
            </a:r>
          </a:p>
          <a:p>
            <a:pPr>
              <a:lnSpc>
                <a:spcPct val="85000"/>
              </a:lnSpc>
              <a:buFont typeface="Wingdings" pitchFamily="2" charset="2"/>
              <a:buNone/>
            </a:pPr>
            <a:r>
              <a:rPr lang="en-US" sz="2000"/>
              <a:t>		Flood Bar rule</a:t>
            </a:r>
          </a:p>
          <a:p>
            <a:pPr>
              <a:lnSpc>
                <a:spcPct val="85000"/>
              </a:lnSpc>
            </a:pPr>
            <a:r>
              <a:rPr lang="en-US" sz="2000"/>
              <a:t>Renters without “proof” of Landlord/Tenant Relationship</a:t>
            </a:r>
          </a:p>
          <a:p>
            <a:pPr>
              <a:lnSpc>
                <a:spcPct val="85000"/>
              </a:lnSpc>
            </a:pPr>
            <a:endParaRPr lang="en-US" sz="20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p:txBody>
          <a:bodyPr/>
          <a:lstStyle/>
          <a:p>
            <a:r>
              <a:rPr lang="en-US"/>
              <a:t>Tips for Advocate</a:t>
            </a:r>
          </a:p>
        </p:txBody>
      </p:sp>
      <p:sp>
        <p:nvSpPr>
          <p:cNvPr id="280579" name="Rectangle 3"/>
          <p:cNvSpPr>
            <a:spLocks noGrp="1" noChangeArrowheads="1"/>
          </p:cNvSpPr>
          <p:nvPr>
            <p:ph type="body" idx="1"/>
          </p:nvPr>
        </p:nvSpPr>
        <p:spPr/>
        <p:txBody>
          <a:bodyPr/>
          <a:lstStyle/>
          <a:p>
            <a:r>
              <a:rPr lang="en-US"/>
              <a:t>Don’t rely on FEMA findings as correct.  </a:t>
            </a:r>
          </a:p>
          <a:p>
            <a:r>
              <a:rPr lang="en-US"/>
              <a:t>It’s important to investigate to determine the validity of their findings.</a:t>
            </a:r>
          </a:p>
          <a:p>
            <a:r>
              <a:rPr lang="en-US"/>
              <a:t>Ask for proof.</a:t>
            </a:r>
          </a:p>
          <a:p>
            <a:r>
              <a:rPr lang="en-US">
                <a:solidFill>
                  <a:srgbClr val="CC3300"/>
                </a:solidFill>
              </a:rPr>
              <a:t>Ex:  Orleans Parish Sheriff’s Deputies who registered while on duty at time of disaster and FEMA worker listed Orleans Parish Prison as his primary residence.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6" name="Rectangle 4"/>
          <p:cNvSpPr>
            <a:spLocks noGrp="1" noChangeArrowheads="1"/>
          </p:cNvSpPr>
          <p:nvPr>
            <p:ph type="ctrTitle"/>
          </p:nvPr>
        </p:nvSpPr>
        <p:spPr/>
        <p:txBody>
          <a:bodyPr/>
          <a:lstStyle/>
          <a:p>
            <a:r>
              <a:rPr lang="en-US"/>
              <a:t>DISASTER ASSISTANCE	</a:t>
            </a:r>
          </a:p>
        </p:txBody>
      </p:sp>
      <p:sp>
        <p:nvSpPr>
          <p:cNvPr id="156677" name="Rectangle 5"/>
          <p:cNvSpPr>
            <a:spLocks noGrp="1" noChangeArrowheads="1"/>
          </p:cNvSpPr>
          <p:nvPr>
            <p:ph type="subTitle" idx="1"/>
          </p:nvPr>
        </p:nvSpPr>
        <p:spPr/>
        <p:txBody>
          <a:bodyPr/>
          <a:lstStyle/>
          <a:p>
            <a:r>
              <a:rPr lang="en-US"/>
              <a:t>What’s available?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a:t>What assistance is available?</a:t>
            </a:r>
          </a:p>
        </p:txBody>
      </p:sp>
      <p:sp>
        <p:nvSpPr>
          <p:cNvPr id="97283" name="Rectangle 3"/>
          <p:cNvSpPr>
            <a:spLocks noGrp="1" noChangeArrowheads="1"/>
          </p:cNvSpPr>
          <p:nvPr>
            <p:ph type="body" idx="1"/>
          </p:nvPr>
        </p:nvSpPr>
        <p:spPr/>
        <p:txBody>
          <a:bodyPr/>
          <a:lstStyle/>
          <a:p>
            <a:pPr>
              <a:lnSpc>
                <a:spcPct val="85000"/>
              </a:lnSpc>
            </a:pPr>
            <a:r>
              <a:rPr lang="en-US" sz="2000" b="1"/>
              <a:t>Expedited assistance</a:t>
            </a:r>
          </a:p>
          <a:p>
            <a:pPr lvl="1">
              <a:lnSpc>
                <a:spcPct val="85000"/>
              </a:lnSpc>
            </a:pPr>
            <a:r>
              <a:rPr lang="en-US" sz="2000"/>
              <a:t>$2,000 for Katrina and Rita</a:t>
            </a:r>
          </a:p>
          <a:p>
            <a:pPr lvl="1">
              <a:lnSpc>
                <a:spcPct val="85000"/>
              </a:lnSpc>
            </a:pPr>
            <a:r>
              <a:rPr lang="en-US" sz="2000"/>
              <a:t>to meet immediate basic needs of applicants </a:t>
            </a:r>
          </a:p>
          <a:p>
            <a:pPr lvl="1">
              <a:lnSpc>
                <a:spcPct val="95000"/>
              </a:lnSpc>
            </a:pPr>
            <a:r>
              <a:rPr lang="en-US" sz="2200"/>
              <a:t>Late Registration for Katrina:  probably not available </a:t>
            </a:r>
            <a:endParaRPr lang="en-US" sz="2000"/>
          </a:p>
          <a:p>
            <a:pPr>
              <a:lnSpc>
                <a:spcPct val="85000"/>
              </a:lnSpc>
            </a:pPr>
            <a:r>
              <a:rPr lang="en-US" sz="2000" b="1"/>
              <a:t>Transitional housing assistance (i.e. rental assistance)</a:t>
            </a:r>
          </a:p>
          <a:p>
            <a:pPr lvl="1">
              <a:lnSpc>
                <a:spcPct val="85000"/>
              </a:lnSpc>
            </a:pPr>
            <a:r>
              <a:rPr lang="en-US" sz="2000"/>
              <a:t>$2,358 for Katrina and Rita purposes</a:t>
            </a:r>
          </a:p>
          <a:p>
            <a:pPr lvl="1">
              <a:lnSpc>
                <a:spcPct val="85000"/>
              </a:lnSpc>
            </a:pPr>
            <a:r>
              <a:rPr lang="en-US" sz="2000"/>
              <a:t>Money must be used for rental assistance</a:t>
            </a:r>
          </a:p>
          <a:p>
            <a:pPr lvl="1">
              <a:lnSpc>
                <a:spcPct val="85000"/>
              </a:lnSpc>
            </a:pPr>
            <a:r>
              <a:rPr lang="en-US" sz="2000"/>
              <a:t>BUT:  if used for another purpose, applicants should complete the Declaration of Need and Use of Funds form when seeking additional rental assistance from FEMA. (</a:t>
            </a:r>
            <a:r>
              <a:rPr lang="en-US" sz="2000">
                <a:hlinkClick r:id="rId3"/>
              </a:rPr>
              <a:t>www.femaanswers.org</a:t>
            </a:r>
            <a:r>
              <a:rPr lang="en-US" sz="2000"/>
              <a:t>)</a:t>
            </a:r>
          </a:p>
          <a:p>
            <a:pPr lvl="1">
              <a:lnSpc>
                <a:spcPct val="85000"/>
              </a:lnSpc>
            </a:pPr>
            <a:r>
              <a:rPr lang="en-US" sz="2000"/>
              <a:t>Don’t count of FEMA explaining the purpose of the money being given.  Many applicants will simply find a large sum of money has been deposited into their bank accounts and have no explanation.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en-US"/>
              <a:t>Types of assistance cont’d</a:t>
            </a:r>
          </a:p>
        </p:txBody>
      </p:sp>
      <p:sp>
        <p:nvSpPr>
          <p:cNvPr id="138243" name="Rectangle 3"/>
          <p:cNvSpPr>
            <a:spLocks noGrp="1" noChangeArrowheads="1"/>
          </p:cNvSpPr>
          <p:nvPr>
            <p:ph type="body" idx="1"/>
          </p:nvPr>
        </p:nvSpPr>
        <p:spPr/>
        <p:txBody>
          <a:bodyPr/>
          <a:lstStyle/>
          <a:p>
            <a:r>
              <a:rPr lang="en-US"/>
              <a:t>Rental/Housing Assistance</a:t>
            </a:r>
          </a:p>
          <a:p>
            <a:pPr lvl="1"/>
            <a:r>
              <a:rPr lang="en-US"/>
              <a:t>Direct assistance to applicant</a:t>
            </a:r>
          </a:p>
          <a:p>
            <a:pPr lvl="1"/>
            <a:r>
              <a:rPr lang="en-US"/>
              <a:t>Payment to landlords</a:t>
            </a:r>
          </a:p>
          <a:p>
            <a:pPr lvl="1"/>
            <a:r>
              <a:rPr lang="en-US"/>
              <a:t>Housing Repairs (up to $5,200)</a:t>
            </a:r>
          </a:p>
          <a:p>
            <a:pPr lvl="1"/>
            <a:r>
              <a:rPr lang="en-US"/>
              <a:t>Housing Replacement (up to $10,500)</a:t>
            </a:r>
          </a:p>
          <a:p>
            <a:pPr lvl="1"/>
            <a:r>
              <a:rPr lang="en-US"/>
              <a:t>Temporary Housing – FEMA trailers</a:t>
            </a:r>
          </a:p>
          <a:p>
            <a:pPr lvl="1"/>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4" name="Rectangle 4"/>
          <p:cNvSpPr>
            <a:spLocks noGrp="1" noChangeArrowheads="1"/>
          </p:cNvSpPr>
          <p:nvPr>
            <p:ph type="title"/>
          </p:nvPr>
        </p:nvSpPr>
        <p:spPr/>
        <p:txBody>
          <a:bodyPr/>
          <a:lstStyle/>
          <a:p>
            <a:r>
              <a:rPr lang="en-US"/>
              <a:t>Other Needs Assistance (ONA)</a:t>
            </a:r>
          </a:p>
        </p:txBody>
      </p:sp>
      <p:sp>
        <p:nvSpPr>
          <p:cNvPr id="128006" name="Rectangle 6"/>
          <p:cNvSpPr>
            <a:spLocks noGrp="1" noChangeArrowheads="1"/>
          </p:cNvSpPr>
          <p:nvPr>
            <p:ph type="body" idx="1"/>
          </p:nvPr>
        </p:nvSpPr>
        <p:spPr/>
        <p:txBody>
          <a:bodyPr/>
          <a:lstStyle/>
          <a:p>
            <a:pPr>
              <a:lnSpc>
                <a:spcPct val="85000"/>
              </a:lnSpc>
            </a:pPr>
            <a:r>
              <a:rPr lang="en-US" sz="2200"/>
              <a:t>Other Needs Assistance 44 CFR 206.119</a:t>
            </a:r>
          </a:p>
          <a:p>
            <a:pPr>
              <a:lnSpc>
                <a:spcPct val="85000"/>
              </a:lnSpc>
            </a:pPr>
            <a:endParaRPr lang="en-US" sz="2200"/>
          </a:p>
          <a:p>
            <a:pPr>
              <a:lnSpc>
                <a:spcPct val="85000"/>
              </a:lnSpc>
            </a:pPr>
            <a:r>
              <a:rPr lang="en-US" sz="2200"/>
              <a:t>Expenses other than housing/rental assistance needs</a:t>
            </a:r>
          </a:p>
          <a:p>
            <a:pPr>
              <a:lnSpc>
                <a:spcPct val="85000"/>
              </a:lnSpc>
            </a:pPr>
            <a:endParaRPr lang="en-US" sz="2200"/>
          </a:p>
          <a:p>
            <a:pPr>
              <a:lnSpc>
                <a:spcPct val="85000"/>
              </a:lnSpc>
            </a:pPr>
            <a:r>
              <a:rPr lang="en-US" sz="2200"/>
              <a:t>Applicants must apply for an SBA disaster loan and either be</a:t>
            </a:r>
          </a:p>
          <a:p>
            <a:pPr lvl="1">
              <a:lnSpc>
                <a:spcPct val="85000"/>
              </a:lnSpc>
            </a:pPr>
            <a:r>
              <a:rPr lang="en-US" sz="2200"/>
              <a:t>Denied, or</a:t>
            </a:r>
          </a:p>
          <a:p>
            <a:pPr lvl="1">
              <a:lnSpc>
                <a:spcPct val="85000"/>
              </a:lnSpc>
            </a:pPr>
            <a:r>
              <a:rPr lang="en-US" sz="2200"/>
              <a:t>Show that the money received doesn’t meet their needs arising from the disaster.</a:t>
            </a:r>
          </a:p>
          <a:p>
            <a:pPr lvl="1">
              <a:lnSpc>
                <a:spcPct val="85000"/>
              </a:lnSpc>
            </a:pPr>
            <a:r>
              <a:rPr lang="en-US" sz="2200"/>
              <a:t>NOT NEEDED FOR HOUSING PROGRAM</a:t>
            </a:r>
          </a:p>
          <a:p>
            <a:pPr lvl="1">
              <a:lnSpc>
                <a:spcPct val="85000"/>
              </a:lnSpc>
            </a:pPr>
            <a:r>
              <a:rPr lang="en-US" sz="2200"/>
              <a:t>SBA can do “desk denial” for folks below income level set by FEMA and SBA.  Thus, this requirement was waived for a lot of people.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r>
              <a:rPr lang="en-US"/>
              <a:t>ONA covers</a:t>
            </a:r>
          </a:p>
        </p:txBody>
      </p:sp>
      <p:sp>
        <p:nvSpPr>
          <p:cNvPr id="283651" name="Rectangle 3"/>
          <p:cNvSpPr>
            <a:spLocks noGrp="1" noChangeArrowheads="1"/>
          </p:cNvSpPr>
          <p:nvPr>
            <p:ph type="body" idx="1"/>
          </p:nvPr>
        </p:nvSpPr>
        <p:spPr/>
        <p:txBody>
          <a:bodyPr/>
          <a:lstStyle/>
          <a:p>
            <a:pPr>
              <a:lnSpc>
                <a:spcPct val="85000"/>
              </a:lnSpc>
            </a:pPr>
            <a:r>
              <a:rPr lang="en-US" sz="2400"/>
              <a:t>Medical, dental, and funeral</a:t>
            </a:r>
          </a:p>
          <a:p>
            <a:pPr>
              <a:lnSpc>
                <a:spcPct val="85000"/>
              </a:lnSpc>
            </a:pPr>
            <a:r>
              <a:rPr lang="en-US" sz="2400"/>
              <a:t>Transportation</a:t>
            </a:r>
          </a:p>
          <a:p>
            <a:pPr>
              <a:lnSpc>
                <a:spcPct val="85000"/>
              </a:lnSpc>
            </a:pPr>
            <a:r>
              <a:rPr lang="en-US" sz="2400"/>
              <a:t>Relocation</a:t>
            </a:r>
          </a:p>
          <a:p>
            <a:pPr>
              <a:lnSpc>
                <a:spcPct val="85000"/>
              </a:lnSpc>
            </a:pPr>
            <a:r>
              <a:rPr lang="en-US" sz="2400"/>
              <a:t>Other expenses</a:t>
            </a:r>
          </a:p>
          <a:p>
            <a:pPr>
              <a:lnSpc>
                <a:spcPct val="85000"/>
              </a:lnSpc>
            </a:pPr>
            <a:r>
              <a:rPr lang="en-US" sz="2400"/>
              <a:t>Personal property assistance </a:t>
            </a:r>
          </a:p>
          <a:p>
            <a:pPr lvl="1">
              <a:lnSpc>
                <a:spcPct val="85000"/>
              </a:lnSpc>
            </a:pPr>
            <a:r>
              <a:rPr lang="en-US" sz="2200"/>
              <a:t>Award amounts based on FEMA policy.  See press release following Katrina.</a:t>
            </a:r>
          </a:p>
          <a:p>
            <a:pPr lvl="2">
              <a:lnSpc>
                <a:spcPct val="85000"/>
              </a:lnSpc>
            </a:pPr>
            <a:r>
              <a:rPr lang="en-US" sz="2200">
                <a:solidFill>
                  <a:srgbClr val="CC3300"/>
                </a:solidFill>
              </a:rPr>
              <a:t>Beware of the roommate/shared household situations</a:t>
            </a:r>
            <a:endParaRPr lang="en-US" sz="2200"/>
          </a:p>
          <a:p>
            <a:pPr lvl="1">
              <a:lnSpc>
                <a:spcPct val="85000"/>
              </a:lnSpc>
              <a:buFont typeface="Wingdings" pitchFamily="2" charset="2"/>
              <a:buNone/>
            </a:pPr>
            <a:endParaRPr lang="en-US" sz="2200"/>
          </a:p>
          <a:p>
            <a:pPr>
              <a:lnSpc>
                <a:spcPct val="85000"/>
              </a:lnSpc>
            </a:pPr>
            <a:r>
              <a:rPr lang="en-US" sz="2400"/>
              <a:t>Note:  medical/dental/funeral must be related to Katrina (or Rita).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Introduction</a:t>
            </a:r>
          </a:p>
        </p:txBody>
      </p:sp>
      <p:sp>
        <p:nvSpPr>
          <p:cNvPr id="7175" name="Rectangle 7"/>
          <p:cNvSpPr>
            <a:spLocks noGrp="1" noChangeArrowheads="1"/>
          </p:cNvSpPr>
          <p:nvPr>
            <p:ph type="body" sz="half" idx="1"/>
          </p:nvPr>
        </p:nvSpPr>
        <p:spPr>
          <a:xfrm>
            <a:off x="914400" y="1600200"/>
            <a:ext cx="3814763" cy="4530725"/>
          </a:xfrm>
        </p:spPr>
        <p:txBody>
          <a:bodyPr/>
          <a:lstStyle/>
          <a:p>
            <a:pPr marL="233363" indent="-233363">
              <a:buFont typeface="Wingdings" pitchFamily="2" charset="2"/>
              <a:buNone/>
            </a:pPr>
            <a:r>
              <a:rPr lang="en-US" sz="2400"/>
              <a:t>Contact Information:</a:t>
            </a:r>
          </a:p>
          <a:p>
            <a:pPr marL="233363" indent="-233363">
              <a:buFont typeface="Wingdings" pitchFamily="2" charset="2"/>
              <a:buNone/>
            </a:pPr>
            <a:r>
              <a:rPr lang="en-US" sz="1400"/>
              <a:t>New Orleans Legal Assistance (NOLAC)</a:t>
            </a:r>
          </a:p>
          <a:p>
            <a:pPr marL="233363" indent="-233363">
              <a:buFont typeface="Wingdings" pitchFamily="2" charset="2"/>
              <a:buNone/>
            </a:pPr>
            <a:r>
              <a:rPr lang="en-US" sz="1400"/>
              <a:t>An Office of Southeast La. Legal Services</a:t>
            </a:r>
          </a:p>
          <a:p>
            <a:pPr marL="233363" indent="-233363">
              <a:buFont typeface="Wingdings" pitchFamily="2" charset="2"/>
              <a:buNone/>
            </a:pPr>
            <a:r>
              <a:rPr lang="en-US" sz="1400"/>
              <a:t>1010 Common Street, Suite 1400A</a:t>
            </a:r>
          </a:p>
          <a:p>
            <a:pPr marL="233363" indent="-233363">
              <a:buFont typeface="Wingdings" pitchFamily="2" charset="2"/>
              <a:buNone/>
            </a:pPr>
            <a:r>
              <a:rPr lang="en-US" sz="1400"/>
              <a:t>New Orleans, LA  70112</a:t>
            </a:r>
          </a:p>
          <a:p>
            <a:pPr marL="233363" indent="-233363">
              <a:buFont typeface="Wingdings" pitchFamily="2" charset="2"/>
              <a:buNone/>
            </a:pPr>
            <a:endParaRPr lang="en-US" sz="1400"/>
          </a:p>
          <a:p>
            <a:pPr marL="233363" indent="-233363">
              <a:buFont typeface="Wingdings" pitchFamily="2" charset="2"/>
              <a:buNone/>
            </a:pPr>
            <a:endParaRPr lang="en-US" sz="1400"/>
          </a:p>
        </p:txBody>
      </p:sp>
      <p:sp>
        <p:nvSpPr>
          <p:cNvPr id="7178" name="Rectangle 10"/>
          <p:cNvSpPr>
            <a:spLocks noGrp="1" noChangeArrowheads="1"/>
          </p:cNvSpPr>
          <p:nvPr>
            <p:ph type="body" sz="half" idx="2"/>
          </p:nvPr>
        </p:nvSpPr>
        <p:spPr>
          <a:xfrm>
            <a:off x="4872038" y="1600200"/>
            <a:ext cx="3814762" cy="4530725"/>
          </a:xfrm>
        </p:spPr>
        <p:txBody>
          <a:bodyPr/>
          <a:lstStyle/>
          <a:p>
            <a:pPr>
              <a:buFont typeface="Wingdings" pitchFamily="2" charset="2"/>
              <a:buNone/>
            </a:pPr>
            <a:endParaRPr lang="en-US" sz="1800"/>
          </a:p>
          <a:p>
            <a:pPr>
              <a:buFont typeface="Wingdings" pitchFamily="2" charset="2"/>
              <a:buNone/>
            </a:pPr>
            <a:endParaRPr lang="en-US" sz="1800"/>
          </a:p>
          <a:p>
            <a:pPr>
              <a:buFont typeface="Wingdings" pitchFamily="2" charset="2"/>
              <a:buNone/>
            </a:pPr>
            <a:r>
              <a:rPr lang="en-US" sz="1800" b="1"/>
              <a:t>Attorney Ranie T. Thompson</a:t>
            </a:r>
          </a:p>
          <a:p>
            <a:pPr>
              <a:buFont typeface="Wingdings" pitchFamily="2" charset="2"/>
              <a:buNone/>
            </a:pPr>
            <a:r>
              <a:rPr lang="en-US" sz="1800"/>
              <a:t>504-529-1000 ext. 254</a:t>
            </a:r>
          </a:p>
          <a:p>
            <a:pPr>
              <a:buFont typeface="Wingdings" pitchFamily="2" charset="2"/>
              <a:buNone/>
            </a:pPr>
            <a:endParaRPr lang="en-US" sz="1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a:t>Types of Assistance continued</a:t>
            </a:r>
            <a:endParaRPr lang="en-US" sz="3800"/>
          </a:p>
        </p:txBody>
      </p:sp>
      <p:sp>
        <p:nvSpPr>
          <p:cNvPr id="101379" name="Rectangle 3"/>
          <p:cNvSpPr>
            <a:spLocks noGrp="1" noChangeArrowheads="1"/>
          </p:cNvSpPr>
          <p:nvPr>
            <p:ph type="body" idx="1"/>
          </p:nvPr>
        </p:nvSpPr>
        <p:spPr/>
        <p:txBody>
          <a:bodyPr/>
          <a:lstStyle/>
          <a:p>
            <a:r>
              <a:rPr lang="en-US"/>
              <a:t>Crisis Counseling</a:t>
            </a:r>
          </a:p>
          <a:p>
            <a:r>
              <a:rPr lang="en-US"/>
              <a:t>Legal Services</a:t>
            </a:r>
          </a:p>
          <a:p>
            <a:r>
              <a:rPr lang="en-US"/>
              <a:t>Disaster Unemployment Assistance</a:t>
            </a:r>
          </a:p>
          <a:p>
            <a:r>
              <a:rPr lang="en-US"/>
              <a:t>Disaster Food Stamps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en-US"/>
              <a:t>Tips for the Advocate</a:t>
            </a:r>
          </a:p>
        </p:txBody>
      </p:sp>
      <p:sp>
        <p:nvSpPr>
          <p:cNvPr id="132099" name="Rectangle 3"/>
          <p:cNvSpPr>
            <a:spLocks noGrp="1" noChangeArrowheads="1"/>
          </p:cNvSpPr>
          <p:nvPr>
            <p:ph type="body" idx="1"/>
          </p:nvPr>
        </p:nvSpPr>
        <p:spPr/>
        <p:txBody>
          <a:bodyPr/>
          <a:lstStyle/>
          <a:p>
            <a:pPr>
              <a:lnSpc>
                <a:spcPct val="95000"/>
              </a:lnSpc>
            </a:pPr>
            <a:r>
              <a:rPr lang="en-US" sz="2000"/>
              <a:t>Applications submitted will be screened for eligibility for all available assistance </a:t>
            </a:r>
            <a:r>
              <a:rPr lang="en-US" sz="2000">
                <a:solidFill>
                  <a:srgbClr val="CC3300"/>
                </a:solidFill>
              </a:rPr>
              <a:t>EVEN IF APPLICANT DIDN’T ASK FOR IT!</a:t>
            </a:r>
          </a:p>
          <a:p>
            <a:pPr>
              <a:lnSpc>
                <a:spcPct val="95000"/>
              </a:lnSpc>
            </a:pPr>
            <a:r>
              <a:rPr lang="en-US" sz="2000"/>
              <a:t>$26,200 cap on DIRECT ASSISTANCE (Katrina and Rita)</a:t>
            </a:r>
          </a:p>
          <a:p>
            <a:pPr>
              <a:lnSpc>
                <a:spcPct val="95000"/>
              </a:lnSpc>
            </a:pPr>
            <a:r>
              <a:rPr lang="en-US" sz="2000"/>
              <a:t>REMINDER:  The assistance is given for disaster related losses only. (important for ONA)</a:t>
            </a:r>
          </a:p>
          <a:p>
            <a:pPr>
              <a:lnSpc>
                <a:spcPct val="95000"/>
              </a:lnSpc>
            </a:pPr>
            <a:r>
              <a:rPr lang="en-US" sz="2000"/>
              <a:t>KEEP ALL RECEIPTS!! Applicants will have to submit these to show exhaustion of funds before being able to get additional rental assistance and to defend against overpayments claims.</a:t>
            </a:r>
          </a:p>
          <a:p>
            <a:pPr>
              <a:lnSpc>
                <a:spcPct val="95000"/>
              </a:lnSpc>
            </a:pPr>
            <a:r>
              <a:rPr lang="en-US" sz="2000"/>
              <a:t>KEEP A RECORD.  FEMA conducts an audit and may ask applicants to repay money received because FEMA believes they were ineligible.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ctrTitle"/>
          </p:nvPr>
        </p:nvSpPr>
        <p:spPr/>
        <p:txBody>
          <a:bodyPr/>
          <a:lstStyle/>
          <a:p>
            <a:r>
              <a:rPr lang="en-US"/>
              <a:t>The Appeals Process</a:t>
            </a:r>
          </a:p>
        </p:txBody>
      </p:sp>
      <p:sp>
        <p:nvSpPr>
          <p:cNvPr id="103427" name="Rectangle 3"/>
          <p:cNvSpPr>
            <a:spLocks noGrp="1" noChangeArrowheads="1"/>
          </p:cNvSpPr>
          <p:nvPr>
            <p:ph type="subTitle" idx="1"/>
          </p:nvPr>
        </p:nvSpPr>
        <p:spPr/>
        <p:txBody>
          <a:bodyPr/>
          <a:lstStyle/>
          <a:p>
            <a:r>
              <a:rPr lang="en-US"/>
              <a:t>Making your case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lstStyle/>
          <a:p>
            <a:r>
              <a:rPr lang="en-US" sz="3800"/>
              <a:t>Advocacy Strategies</a:t>
            </a:r>
          </a:p>
        </p:txBody>
      </p:sp>
      <p:sp>
        <p:nvSpPr>
          <p:cNvPr id="289795" name="Rectangle 3"/>
          <p:cNvSpPr>
            <a:spLocks noGrp="1" noChangeArrowheads="1"/>
          </p:cNvSpPr>
          <p:nvPr>
            <p:ph type="body" idx="1"/>
          </p:nvPr>
        </p:nvSpPr>
        <p:spPr/>
        <p:txBody>
          <a:bodyPr/>
          <a:lstStyle/>
          <a:p>
            <a:pPr>
              <a:lnSpc>
                <a:spcPct val="80000"/>
              </a:lnSpc>
            </a:pPr>
            <a:r>
              <a:rPr lang="en-US" b="1"/>
              <a:t>Determine the Issues (use a screening form)</a:t>
            </a:r>
          </a:p>
          <a:p>
            <a:pPr>
              <a:lnSpc>
                <a:spcPct val="80000"/>
              </a:lnSpc>
            </a:pPr>
            <a:r>
              <a:rPr lang="en-US" b="1"/>
              <a:t>Determine if special factor such as disability, age or language barrier may affect their FEMA case </a:t>
            </a:r>
            <a:r>
              <a:rPr lang="en-US" sz="2000" b="1"/>
              <a:t>(may have ADA or other claim)</a:t>
            </a:r>
            <a:endParaRPr lang="en-US" b="1"/>
          </a:p>
          <a:p>
            <a:pPr>
              <a:lnSpc>
                <a:spcPct val="80000"/>
              </a:lnSpc>
            </a:pPr>
            <a:r>
              <a:rPr lang="en-US" b="1"/>
              <a:t>Gather the Documents</a:t>
            </a:r>
            <a:endParaRPr lang="en-US" sz="1800" b="1"/>
          </a:p>
          <a:p>
            <a:pPr>
              <a:lnSpc>
                <a:spcPct val="80000"/>
              </a:lnSpc>
              <a:buFont typeface="Wingdings" pitchFamily="2" charset="2"/>
              <a:buChar char="Ø"/>
            </a:pPr>
            <a:r>
              <a:rPr lang="en-US" sz="1800" b="1"/>
              <a:t>Signed Releases (at least 3 originals) (see 44 CFR 206.110(j)(1)(i)) (see sample release)</a:t>
            </a:r>
          </a:p>
          <a:p>
            <a:pPr>
              <a:lnSpc>
                <a:spcPct val="80000"/>
              </a:lnSpc>
              <a:buFont typeface="Wingdings" pitchFamily="2" charset="2"/>
              <a:buChar char="Ø"/>
            </a:pPr>
            <a:r>
              <a:rPr lang="en-US" sz="1800" b="1"/>
              <a:t>Copies of FEMA papers (incl. application)</a:t>
            </a:r>
          </a:p>
          <a:p>
            <a:pPr>
              <a:lnSpc>
                <a:spcPct val="80000"/>
              </a:lnSpc>
              <a:buFont typeface="Wingdings" pitchFamily="2" charset="2"/>
              <a:buChar char="Ø"/>
            </a:pPr>
            <a:r>
              <a:rPr lang="en-US" sz="1800" b="1"/>
              <a:t>Copies of other relevant papers </a:t>
            </a:r>
          </a:p>
          <a:p>
            <a:pPr>
              <a:lnSpc>
                <a:spcPct val="80000"/>
              </a:lnSpc>
              <a:buFont typeface="Wingdings" pitchFamily="2" charset="2"/>
              <a:buChar char="Ø"/>
            </a:pPr>
            <a:r>
              <a:rPr lang="en-US" sz="1800" b="1"/>
              <a:t>Photos if available (double prints)</a:t>
            </a:r>
          </a:p>
          <a:p>
            <a:pPr>
              <a:lnSpc>
                <a:spcPct val="80000"/>
              </a:lnSpc>
              <a:buFont typeface="Wingdings" pitchFamily="2" charset="2"/>
              <a:buChar char="Ø"/>
            </a:pPr>
            <a:endParaRPr lang="en-US" sz="1800" b="1"/>
          </a:p>
          <a:p>
            <a:pPr>
              <a:lnSpc>
                <a:spcPct val="80000"/>
              </a:lnSpc>
              <a:buFont typeface="Wingdings" pitchFamily="2" charset="2"/>
              <a:buChar char="Ø"/>
            </a:pPr>
            <a:endParaRPr lang="en-US" sz="1200" b="1"/>
          </a:p>
          <a:p>
            <a:pPr>
              <a:lnSpc>
                <a:spcPct val="80000"/>
              </a:lnSpc>
              <a:buFont typeface="Wingdings" pitchFamily="2" charset="2"/>
              <a:buNone/>
            </a:pPr>
            <a:r>
              <a:rPr lang="en-US" sz="800" b="1"/>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lstStyle/>
          <a:p>
            <a:r>
              <a:rPr lang="en-US"/>
              <a:t>What you need from applicant?</a:t>
            </a:r>
          </a:p>
        </p:txBody>
      </p:sp>
      <p:sp>
        <p:nvSpPr>
          <p:cNvPr id="293891" name="Rectangle 3"/>
          <p:cNvSpPr>
            <a:spLocks noGrp="1" noChangeArrowheads="1"/>
          </p:cNvSpPr>
          <p:nvPr>
            <p:ph type="body" idx="1"/>
          </p:nvPr>
        </p:nvSpPr>
        <p:spPr/>
        <p:txBody>
          <a:bodyPr/>
          <a:lstStyle/>
          <a:p>
            <a:r>
              <a:rPr lang="en-US"/>
              <a:t>Demographics</a:t>
            </a:r>
          </a:p>
          <a:p>
            <a:pPr lvl="1"/>
            <a:r>
              <a:rPr lang="en-US" sz="2200"/>
              <a:t>SSN</a:t>
            </a:r>
          </a:p>
          <a:p>
            <a:pPr lvl="1"/>
            <a:r>
              <a:rPr lang="en-US" sz="2200"/>
              <a:t>Date of birth</a:t>
            </a:r>
          </a:p>
          <a:p>
            <a:pPr lvl="1"/>
            <a:r>
              <a:rPr lang="en-US" sz="2200"/>
              <a:t>Damaged property address</a:t>
            </a:r>
          </a:p>
          <a:p>
            <a:pPr lvl="1"/>
            <a:r>
              <a:rPr lang="en-US" sz="2200"/>
              <a:t>Current Mailing address – as listed in FEMA’s records</a:t>
            </a:r>
          </a:p>
          <a:p>
            <a:pPr lvl="1"/>
            <a:r>
              <a:rPr lang="en-US" sz="2200"/>
              <a:t>Current phone number(s) – including what FEMA has</a:t>
            </a:r>
          </a:p>
          <a:p>
            <a:pPr lvl="1"/>
            <a:r>
              <a:rPr lang="en-US" sz="2200"/>
              <a:t>Insurance information (if applicable)</a:t>
            </a:r>
          </a:p>
          <a:p>
            <a:r>
              <a:rPr lang="en-US"/>
              <a:t>FEMA File/Documents</a:t>
            </a:r>
          </a:p>
          <a:p>
            <a:pPr lvl="1"/>
            <a:r>
              <a:rPr lang="en-US" sz="2200"/>
              <a:t>Request must be written.</a:t>
            </a:r>
          </a:p>
          <a:p>
            <a:pPr lvl="1"/>
            <a:r>
              <a:rPr lang="en-US" sz="2200"/>
              <a:t>Fax okay.</a:t>
            </a:r>
          </a:p>
          <a:p>
            <a:pPr lvl="1">
              <a:buFont typeface="Wingdings" pitchFamily="2" charset="2"/>
              <a:buNone/>
            </a:pPr>
            <a:endParaRPr lang="en-US" sz="22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p:txBody>
          <a:bodyPr/>
          <a:lstStyle/>
          <a:p>
            <a:r>
              <a:rPr lang="en-US"/>
              <a:t>Timeline</a:t>
            </a:r>
          </a:p>
        </p:txBody>
      </p:sp>
      <p:sp>
        <p:nvSpPr>
          <p:cNvPr id="238595" name="Rectangle 3"/>
          <p:cNvSpPr>
            <a:spLocks noGrp="1" noChangeArrowheads="1"/>
          </p:cNvSpPr>
          <p:nvPr>
            <p:ph type="body" idx="1"/>
          </p:nvPr>
        </p:nvSpPr>
        <p:spPr/>
        <p:txBody>
          <a:bodyPr/>
          <a:lstStyle/>
          <a:p>
            <a:pPr>
              <a:lnSpc>
                <a:spcPct val="80000"/>
              </a:lnSpc>
            </a:pPr>
            <a:endParaRPr lang="en-US" sz="1800"/>
          </a:p>
          <a:p>
            <a:pPr>
              <a:lnSpc>
                <a:spcPct val="80000"/>
              </a:lnSpc>
            </a:pPr>
            <a:r>
              <a:rPr lang="en-US" sz="1800"/>
              <a:t>Written appeal must be postmarked/faxed within 60 days of decision letter</a:t>
            </a:r>
          </a:p>
          <a:p>
            <a:pPr lvl="1">
              <a:lnSpc>
                <a:spcPct val="80000"/>
              </a:lnSpc>
            </a:pPr>
            <a:r>
              <a:rPr lang="en-US" sz="1700"/>
              <a:t>Louisiana only has written appeals</a:t>
            </a:r>
          </a:p>
          <a:p>
            <a:pPr lvl="1">
              <a:lnSpc>
                <a:spcPct val="80000"/>
              </a:lnSpc>
            </a:pPr>
            <a:r>
              <a:rPr lang="en-US" sz="1700"/>
              <a:t>Signed by applicant or by Authorized Representative</a:t>
            </a:r>
          </a:p>
          <a:p>
            <a:pPr lvl="1">
              <a:lnSpc>
                <a:spcPct val="80000"/>
              </a:lnSpc>
            </a:pPr>
            <a:r>
              <a:rPr lang="en-US" sz="1700"/>
              <a:t>Enclose signed original release</a:t>
            </a:r>
          </a:p>
          <a:p>
            <a:pPr lvl="1">
              <a:lnSpc>
                <a:spcPct val="80000"/>
              </a:lnSpc>
            </a:pPr>
            <a:r>
              <a:rPr lang="en-US" sz="1700"/>
              <a:t>Include the FEMA case number and disaster number on every page</a:t>
            </a:r>
          </a:p>
          <a:p>
            <a:pPr lvl="2">
              <a:lnSpc>
                <a:spcPct val="80000"/>
              </a:lnSpc>
            </a:pPr>
            <a:r>
              <a:rPr lang="en-US" sz="1200"/>
              <a:t>FEMA uses codes in denial letters.  See FEMA’s applicant guide for an explanation of denial codes </a:t>
            </a:r>
          </a:p>
          <a:p>
            <a:pPr lvl="1">
              <a:lnSpc>
                <a:spcPct val="80000"/>
              </a:lnSpc>
            </a:pPr>
            <a:r>
              <a:rPr lang="en-US" sz="1700"/>
              <a:t>Fax to (800) 827-8112, Attention: FEMA – Individuals and Households Program (MAIL original copies)</a:t>
            </a:r>
          </a:p>
          <a:p>
            <a:pPr>
              <a:lnSpc>
                <a:spcPct val="80000"/>
              </a:lnSpc>
            </a:pPr>
            <a:r>
              <a:rPr lang="en-US" sz="1800"/>
              <a:t>FEMA should respond in writing within 90 days</a:t>
            </a:r>
          </a:p>
          <a:p>
            <a:pPr>
              <a:lnSpc>
                <a:spcPct val="80000"/>
              </a:lnSpc>
            </a:pPr>
            <a:r>
              <a:rPr lang="en-US" sz="1800"/>
              <a:t>FEMA Decision is Final</a:t>
            </a:r>
          </a:p>
          <a:p>
            <a:pPr lvl="1">
              <a:lnSpc>
                <a:spcPct val="85000"/>
              </a:lnSpc>
            </a:pPr>
            <a:r>
              <a:rPr lang="en-US" sz="1700"/>
              <a:t>Give ‘em everything you’ve got upfront.  This might be your only shot at convincing them.</a:t>
            </a:r>
          </a:p>
          <a:p>
            <a:pPr lvl="1">
              <a:lnSpc>
                <a:spcPct val="85000"/>
              </a:lnSpc>
            </a:pPr>
            <a:r>
              <a:rPr lang="en-US" sz="1700"/>
              <a:t>Regulations say the decision is final, but appeal again if there’s merit.</a:t>
            </a:r>
          </a:p>
          <a:p>
            <a:pPr>
              <a:lnSpc>
                <a:spcPct val="80000"/>
              </a:lnSpc>
            </a:pPr>
            <a:endParaRPr lang="en-US" sz="1800"/>
          </a:p>
          <a:p>
            <a:pPr>
              <a:lnSpc>
                <a:spcPct val="80000"/>
              </a:lnSpc>
              <a:buFont typeface="Wingdings" pitchFamily="2" charset="2"/>
              <a:buNone/>
            </a:pPr>
            <a:r>
              <a:rPr lang="en-US" sz="1800"/>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en-US"/>
              <a:t>Tips for the Advocate</a:t>
            </a:r>
          </a:p>
        </p:txBody>
      </p:sp>
      <p:sp>
        <p:nvSpPr>
          <p:cNvPr id="167939" name="Rectangle 3"/>
          <p:cNvSpPr>
            <a:spLocks noGrp="1" noChangeArrowheads="1"/>
          </p:cNvSpPr>
          <p:nvPr>
            <p:ph type="body" idx="1"/>
          </p:nvPr>
        </p:nvSpPr>
        <p:spPr/>
        <p:txBody>
          <a:bodyPr/>
          <a:lstStyle/>
          <a:p>
            <a:r>
              <a:rPr lang="en-US" sz="2400"/>
              <a:t>FEMA’s notices generally provide basic information about applicants right to appeal.  (See sample letters)</a:t>
            </a:r>
          </a:p>
          <a:p>
            <a:r>
              <a:rPr lang="en-US" sz="2400"/>
              <a:t>Call and talk with helpline workers – gently argue your case.  You might get lucky.</a:t>
            </a:r>
          </a:p>
          <a:p>
            <a:r>
              <a:rPr lang="en-US" sz="2400"/>
              <a:t>Notices are generally insufficient.</a:t>
            </a:r>
          </a:p>
          <a:p>
            <a:r>
              <a:rPr lang="en-US" sz="2400"/>
              <a:t>FILE APPEALS ON TIME.</a:t>
            </a:r>
          </a:p>
          <a:p>
            <a:r>
              <a:rPr lang="en-US" sz="2400"/>
              <a:t>Appeal even if untimely.  </a:t>
            </a:r>
          </a:p>
          <a:p>
            <a:pPr lvl="1"/>
            <a:r>
              <a:rPr lang="en-US" sz="2200"/>
              <a:t>FEMA is not always on its game.  </a:t>
            </a:r>
          </a:p>
          <a:p>
            <a:pPr lvl="1"/>
            <a:r>
              <a:rPr lang="en-US" sz="2200">
                <a:solidFill>
                  <a:srgbClr val="CC3300"/>
                </a:solidFill>
              </a:rPr>
              <a:t>WARNING: Don’t rely on agency general incompetence because there has been occasion that appeals were denied as untimely.</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sz="3800"/>
              <a:t>Scenario 1: Deadline has passed – No appeal filed	</a:t>
            </a:r>
          </a:p>
        </p:txBody>
      </p:sp>
      <p:sp>
        <p:nvSpPr>
          <p:cNvPr id="105475" name="Rectangle 3"/>
          <p:cNvSpPr>
            <a:spLocks noGrp="1" noChangeArrowheads="1"/>
          </p:cNvSpPr>
          <p:nvPr>
            <p:ph type="body" idx="1"/>
          </p:nvPr>
        </p:nvSpPr>
        <p:spPr/>
        <p:txBody>
          <a:bodyPr/>
          <a:lstStyle/>
          <a:p>
            <a:pPr>
              <a:lnSpc>
                <a:spcPct val="85000"/>
              </a:lnSpc>
            </a:pPr>
            <a:r>
              <a:rPr lang="en-US" sz="2400"/>
              <a:t>Possible consequences </a:t>
            </a:r>
          </a:p>
          <a:p>
            <a:pPr lvl="1">
              <a:lnSpc>
                <a:spcPct val="85000"/>
              </a:lnSpc>
            </a:pPr>
            <a:r>
              <a:rPr lang="en-US" sz="2200"/>
              <a:t>FEMA could reject the appeal, but we don’t believe they will.</a:t>
            </a:r>
          </a:p>
          <a:p>
            <a:pPr lvl="1">
              <a:lnSpc>
                <a:spcPct val="85000"/>
              </a:lnSpc>
            </a:pPr>
            <a:r>
              <a:rPr lang="en-US" sz="2200"/>
              <a:t>Note:  It has been done</a:t>
            </a:r>
          </a:p>
          <a:p>
            <a:pPr>
              <a:lnSpc>
                <a:spcPct val="85000"/>
              </a:lnSpc>
            </a:pPr>
            <a:r>
              <a:rPr lang="en-US" sz="2400"/>
              <a:t>Investigate </a:t>
            </a:r>
          </a:p>
          <a:p>
            <a:pPr lvl="1">
              <a:lnSpc>
                <a:spcPct val="85000"/>
              </a:lnSpc>
            </a:pPr>
            <a:r>
              <a:rPr lang="en-US" sz="2200"/>
              <a:t>Client’s story</a:t>
            </a:r>
          </a:p>
          <a:p>
            <a:pPr lvl="1">
              <a:lnSpc>
                <a:spcPct val="85000"/>
              </a:lnSpc>
            </a:pPr>
            <a:r>
              <a:rPr lang="en-US" sz="2200"/>
              <a:t>Call FEMA helpline for details.</a:t>
            </a:r>
          </a:p>
          <a:p>
            <a:pPr>
              <a:lnSpc>
                <a:spcPct val="85000"/>
              </a:lnSpc>
            </a:pPr>
            <a:r>
              <a:rPr lang="en-US" sz="2400"/>
              <a:t>If meritorious, appeal.</a:t>
            </a:r>
          </a:p>
          <a:p>
            <a:pPr lvl="1">
              <a:lnSpc>
                <a:spcPct val="85000"/>
              </a:lnSpc>
            </a:pPr>
            <a:r>
              <a:rPr lang="en-US" sz="2200"/>
              <a:t>Include statement explaining why it’s beyond the deadline.</a:t>
            </a:r>
          </a:p>
          <a:p>
            <a:pPr lvl="1">
              <a:lnSpc>
                <a:spcPct val="85000"/>
              </a:lnSpc>
            </a:pPr>
            <a:r>
              <a:rPr lang="en-US" sz="2200"/>
              <a:t>Judgment call as to whether or not to file (might want to wait on FEMA file). Appeal is already late so just file it as quickly as possible.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US"/>
              <a:t>Scenario 2: Appeal filed </a:t>
            </a:r>
          </a:p>
        </p:txBody>
      </p:sp>
      <p:sp>
        <p:nvSpPr>
          <p:cNvPr id="113667" name="Rectangle 3"/>
          <p:cNvSpPr>
            <a:spLocks noGrp="1" noChangeArrowheads="1"/>
          </p:cNvSpPr>
          <p:nvPr>
            <p:ph type="body" idx="1"/>
          </p:nvPr>
        </p:nvSpPr>
        <p:spPr/>
        <p:txBody>
          <a:bodyPr/>
          <a:lstStyle/>
          <a:p>
            <a:pPr>
              <a:lnSpc>
                <a:spcPct val="85000"/>
              </a:lnSpc>
            </a:pPr>
            <a:r>
              <a:rPr lang="en-US" sz="2400"/>
              <a:t>Get copy of notice of denial of assistance sent to applicant.</a:t>
            </a:r>
          </a:p>
          <a:p>
            <a:pPr>
              <a:lnSpc>
                <a:spcPct val="85000"/>
              </a:lnSpc>
            </a:pPr>
            <a:r>
              <a:rPr lang="en-US" sz="2400"/>
              <a:t>Get copy of appeal, if available.</a:t>
            </a:r>
          </a:p>
          <a:p>
            <a:pPr>
              <a:lnSpc>
                <a:spcPct val="85000"/>
              </a:lnSpc>
            </a:pPr>
            <a:r>
              <a:rPr lang="en-US" sz="2400"/>
              <a:t>Determine status of appeal.</a:t>
            </a:r>
            <a:endParaRPr lang="en-US" sz="2400" b="1" i="1"/>
          </a:p>
          <a:p>
            <a:pPr>
              <a:lnSpc>
                <a:spcPct val="85000"/>
              </a:lnSpc>
            </a:pPr>
            <a:r>
              <a:rPr lang="en-US" sz="2400" b="1"/>
              <a:t>Supplemental appeal</a:t>
            </a:r>
            <a:r>
              <a:rPr lang="en-US" sz="2400"/>
              <a:t> (no decision)</a:t>
            </a:r>
          </a:p>
          <a:p>
            <a:pPr lvl="1">
              <a:lnSpc>
                <a:spcPct val="85000"/>
              </a:lnSpc>
            </a:pPr>
            <a:r>
              <a:rPr lang="en-US" sz="2200"/>
              <a:t>b/c FEMA takes so long to rule eventhough the regs say 60 days, it may be possible to supplement applicant’s pro se appeal if there’s additional meritorious arguments to be made and/or supporting evidence to defend against the claim.</a:t>
            </a:r>
          </a:p>
          <a:p>
            <a:pPr lvl="1">
              <a:lnSpc>
                <a:spcPct val="85000"/>
              </a:lnSpc>
            </a:pPr>
            <a:r>
              <a:rPr lang="en-US" sz="2200"/>
              <a:t>BEWARE:  This might result in further delay of your client’s case b/c FEMA scans things in and starts over with each new piece of information that comes in on the case.  They’re not organized.</a:t>
            </a:r>
          </a:p>
          <a:p>
            <a:pPr>
              <a:lnSpc>
                <a:spcPct val="85000"/>
              </a:lnSpc>
              <a:buFont typeface="Wingdings" pitchFamily="2" charset="2"/>
              <a:buNone/>
            </a:pPr>
            <a:endParaRPr lang="en-US" sz="2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a:t>Scenario 3: Decision issued </a:t>
            </a:r>
          </a:p>
        </p:txBody>
      </p:sp>
      <p:sp>
        <p:nvSpPr>
          <p:cNvPr id="115715" name="Rectangle 3"/>
          <p:cNvSpPr>
            <a:spLocks noGrp="1" noChangeArrowheads="1"/>
          </p:cNvSpPr>
          <p:nvPr>
            <p:ph type="body" idx="1"/>
          </p:nvPr>
        </p:nvSpPr>
        <p:spPr/>
        <p:txBody>
          <a:bodyPr/>
          <a:lstStyle/>
          <a:p>
            <a:pPr>
              <a:lnSpc>
                <a:spcPct val="85000"/>
              </a:lnSpc>
            </a:pPr>
            <a:r>
              <a:rPr lang="en-US" sz="2400"/>
              <a:t>Get copy of notice of decision.</a:t>
            </a:r>
          </a:p>
          <a:p>
            <a:pPr>
              <a:lnSpc>
                <a:spcPct val="85000"/>
              </a:lnSpc>
            </a:pPr>
            <a:r>
              <a:rPr lang="en-US" sz="2400"/>
              <a:t>Determine grounds to seek reconsideration.</a:t>
            </a:r>
          </a:p>
          <a:p>
            <a:pPr>
              <a:lnSpc>
                <a:spcPct val="85000"/>
              </a:lnSpc>
            </a:pPr>
            <a:r>
              <a:rPr lang="en-US" sz="2400"/>
              <a:t>If meritorious, move forward with appeal as previously described.  </a:t>
            </a:r>
          </a:p>
          <a:p>
            <a:pPr>
              <a:lnSpc>
                <a:spcPct val="85000"/>
              </a:lnSpc>
            </a:pPr>
            <a:r>
              <a:rPr lang="en-US" sz="2400"/>
              <a:t>60 day rule applies. </a:t>
            </a:r>
          </a:p>
          <a:p>
            <a:pPr>
              <a:lnSpc>
                <a:spcPct val="85000"/>
              </a:lnSpc>
            </a:pPr>
            <a:r>
              <a:rPr lang="en-US" sz="2400"/>
              <a:t>Alternative – go to court under federal Administrative Procedures Act.</a:t>
            </a:r>
          </a:p>
          <a:p>
            <a:pPr lvl="1">
              <a:lnSpc>
                <a:spcPct val="85000"/>
              </a:lnSpc>
            </a:pPr>
            <a:r>
              <a:rPr lang="en-US" sz="2400"/>
              <a:t>Due to long statute of limitations, nothing lost by appealing again before filing in court unless FEMA says the information added in the late appeal was missing in the first and so was properly denied.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p:txBody>
          <a:bodyPr/>
          <a:lstStyle/>
          <a:p>
            <a:r>
              <a:rPr lang="en-US"/>
              <a:t>FEMA and Disaster Assistance Program</a:t>
            </a:r>
          </a:p>
        </p:txBody>
      </p:sp>
      <p:sp>
        <p:nvSpPr>
          <p:cNvPr id="186371" name="Rectangle 3"/>
          <p:cNvSpPr>
            <a:spLocks noGrp="1" noChangeArrowheads="1"/>
          </p:cNvSpPr>
          <p:nvPr>
            <p:ph type="subTitle" idx="1"/>
          </p:nvPr>
        </p:nvSpPr>
        <p:spPr/>
        <p:txBody>
          <a:bodyPr/>
          <a:lstStyle/>
          <a:p>
            <a:r>
              <a:rPr lang="en-US"/>
              <a:t>Law</a:t>
            </a:r>
          </a:p>
          <a:p>
            <a:r>
              <a:rPr lang="en-US"/>
              <a:t>Individual and Household Program</a:t>
            </a:r>
          </a:p>
          <a:p>
            <a:r>
              <a:rPr lang="en-US"/>
              <a:t>Other Needs Assistance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ctrTitle"/>
          </p:nvPr>
        </p:nvSpPr>
        <p:spPr/>
        <p:txBody>
          <a:bodyPr/>
          <a:lstStyle/>
          <a:p>
            <a:pPr algn="ctr"/>
            <a:r>
              <a:rPr lang="en-US"/>
              <a:t>Common Issues on Appeal</a:t>
            </a:r>
          </a:p>
        </p:txBody>
      </p:sp>
      <p:sp>
        <p:nvSpPr>
          <p:cNvPr id="119811" name="Rectangle 3"/>
          <p:cNvSpPr>
            <a:spLocks noGrp="1" noChangeArrowheads="1"/>
          </p:cNvSpPr>
          <p:nvPr>
            <p:ph type="subTitle" idx="1"/>
          </p:nvPr>
        </p:nvSpPr>
        <p:spPr/>
        <p:txBody>
          <a:bodyPr/>
          <a:lstStyle/>
          <a:p>
            <a:pPr>
              <a:lnSpc>
                <a:spcPct val="85000"/>
              </a:lnSpc>
            </a:pPr>
            <a:r>
              <a:rPr lang="en-US" sz="1600"/>
              <a:t>Split/Shared Households</a:t>
            </a:r>
          </a:p>
          <a:p>
            <a:pPr>
              <a:lnSpc>
                <a:spcPct val="85000"/>
              </a:lnSpc>
            </a:pPr>
            <a:r>
              <a:rPr lang="en-US" sz="1600"/>
              <a:t>Duplication of Benefits</a:t>
            </a:r>
          </a:p>
          <a:p>
            <a:pPr>
              <a:lnSpc>
                <a:spcPct val="85000"/>
              </a:lnSpc>
            </a:pPr>
            <a:r>
              <a:rPr lang="en-US" sz="1600"/>
              <a:t>Eligibility for Rental Assistance – Continued Need for Assistance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lstStyle/>
          <a:p>
            <a:r>
              <a:rPr lang="en-US" sz="3800"/>
              <a:t>“Shared Household” Problem for Low-Income Families</a:t>
            </a:r>
          </a:p>
        </p:txBody>
      </p:sp>
      <p:sp>
        <p:nvSpPr>
          <p:cNvPr id="203779" name="Rectangle 3"/>
          <p:cNvSpPr>
            <a:spLocks noGrp="1" noChangeArrowheads="1"/>
          </p:cNvSpPr>
          <p:nvPr>
            <p:ph type="body" idx="1"/>
          </p:nvPr>
        </p:nvSpPr>
        <p:spPr/>
        <p:txBody>
          <a:bodyPr/>
          <a:lstStyle/>
          <a:p>
            <a:pPr>
              <a:lnSpc>
                <a:spcPct val="90000"/>
              </a:lnSpc>
            </a:pPr>
            <a:r>
              <a:rPr lang="en-US" sz="2400"/>
              <a:t>FEMA typically pays for housing assistance to only one “household” even if they have split up</a:t>
            </a:r>
          </a:p>
          <a:p>
            <a:pPr>
              <a:lnSpc>
                <a:spcPct val="90000"/>
              </a:lnSpc>
            </a:pPr>
            <a:r>
              <a:rPr lang="en-US" sz="2400"/>
              <a:t>FEMA defines a “household” as all people who lived together in the pre-disaster residence or are likely to live together after </a:t>
            </a:r>
          </a:p>
          <a:p>
            <a:pPr>
              <a:lnSpc>
                <a:spcPct val="90000"/>
              </a:lnSpc>
            </a:pPr>
            <a:r>
              <a:rPr lang="en-US" sz="2400"/>
              <a:t>A person may be denied housing if another previous household member has already applied or received FEMA, even if they don’t live together now</a:t>
            </a:r>
          </a:p>
          <a:p>
            <a:pPr lvl="4">
              <a:lnSpc>
                <a:spcPct val="90000"/>
              </a:lnSpc>
            </a:pPr>
            <a:r>
              <a:rPr lang="en-US" sz="1800" u="sng"/>
              <a:t>Example</a:t>
            </a:r>
            <a:r>
              <a:rPr lang="en-US" sz="1800"/>
              <a:t>: A woman with two children lived with her sister and husband in New Orleans. If one family fled to Louisiana and one to Texas, only the first to apply may get help—all other household members can be denied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n-US" sz="3800"/>
              <a:t>“Shared Households” Problem for Low- Income cont’d</a:t>
            </a:r>
          </a:p>
        </p:txBody>
      </p:sp>
      <p:sp>
        <p:nvSpPr>
          <p:cNvPr id="205827" name="Rectangle 3"/>
          <p:cNvSpPr>
            <a:spLocks noGrp="1" noChangeArrowheads="1"/>
          </p:cNvSpPr>
          <p:nvPr>
            <p:ph type="body" idx="1"/>
          </p:nvPr>
        </p:nvSpPr>
        <p:spPr/>
        <p:txBody>
          <a:bodyPr/>
          <a:lstStyle/>
          <a:p>
            <a:pPr>
              <a:lnSpc>
                <a:spcPct val="90000"/>
              </a:lnSpc>
            </a:pPr>
            <a:r>
              <a:rPr lang="en-US" sz="2400"/>
              <a:t>FEMA Regional Director has authority to grant benefits to more than one person in a household (HH) if the “nature” or “size” of the household requires it.</a:t>
            </a:r>
          </a:p>
          <a:p>
            <a:pPr>
              <a:lnSpc>
                <a:spcPct val="90000"/>
              </a:lnSpc>
              <a:buFont typeface="Wingdings" pitchFamily="2" charset="2"/>
              <a:buNone/>
            </a:pPr>
            <a:r>
              <a:rPr lang="en-US" sz="2400"/>
              <a:t>                </a:t>
            </a:r>
          </a:p>
          <a:p>
            <a:pPr>
              <a:lnSpc>
                <a:spcPct val="90000"/>
              </a:lnSpc>
            </a:pPr>
            <a:r>
              <a:rPr lang="en-US" sz="2400"/>
              <a:t>FEMA relaxed this rule for Katrina (see 9/19/05 FEMA memo allowing waiver of shared HH rule in unfair circumstances, and 11/26/05 FEMA press release:  “Extended Families Living Together May Be Eligible for FEMA Disaster Assistance”)</a:t>
            </a:r>
          </a:p>
          <a:p>
            <a:pPr>
              <a:lnSpc>
                <a:spcPct val="90000"/>
              </a:lnSpc>
              <a:buFont typeface="Wingdings" pitchFamily="2" charset="2"/>
              <a:buNone/>
            </a:pPr>
            <a:endParaRPr lang="en-US" sz="24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r>
              <a:rPr lang="en-US"/>
              <a:t>Shared Households – Cont’d</a:t>
            </a:r>
          </a:p>
        </p:txBody>
      </p:sp>
      <p:sp>
        <p:nvSpPr>
          <p:cNvPr id="207875" name="Rectangle 3"/>
          <p:cNvSpPr>
            <a:spLocks noGrp="1" noChangeArrowheads="1"/>
          </p:cNvSpPr>
          <p:nvPr>
            <p:ph type="body" idx="1"/>
          </p:nvPr>
        </p:nvSpPr>
        <p:spPr/>
        <p:txBody>
          <a:bodyPr/>
          <a:lstStyle/>
          <a:p>
            <a:endParaRPr lang="en-US" sz="2400"/>
          </a:p>
          <a:p>
            <a:r>
              <a:rPr lang="en-US" sz="2400"/>
              <a:t>Attempt informal resolution with FEMA (call the HELP Line and request separate assistance for applicant, explaining their circumstances, and mention FEMA press release and regulations)</a:t>
            </a:r>
          </a:p>
          <a:p>
            <a:pPr>
              <a:buFont typeface="Wingdings" pitchFamily="2" charset="2"/>
              <a:buNone/>
            </a:pPr>
            <a:endParaRPr lang="en-US" sz="2400"/>
          </a:p>
          <a:p>
            <a:r>
              <a:rPr lang="en-US" sz="2400"/>
              <a:t>If necessary, appeal (see sample appeal letters)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p:txBody>
          <a:bodyPr/>
          <a:lstStyle/>
          <a:p>
            <a:r>
              <a:rPr lang="en-US"/>
              <a:t>“Withdrawal”/Lack of Contact</a:t>
            </a:r>
          </a:p>
        </p:txBody>
      </p:sp>
      <p:sp>
        <p:nvSpPr>
          <p:cNvPr id="226307" name="Rectangle 3"/>
          <p:cNvSpPr>
            <a:spLocks noGrp="1" noChangeArrowheads="1"/>
          </p:cNvSpPr>
          <p:nvPr>
            <p:ph type="body" idx="1"/>
          </p:nvPr>
        </p:nvSpPr>
        <p:spPr/>
        <p:txBody>
          <a:bodyPr/>
          <a:lstStyle/>
          <a:p>
            <a:pPr>
              <a:lnSpc>
                <a:spcPct val="90000"/>
              </a:lnSpc>
            </a:pPr>
            <a:r>
              <a:rPr lang="en-US" sz="2200"/>
              <a:t>FEMA sends notice of denial of assistance for lack of contact or “withdrawal” or lack of response (applicant misses attempted FEMA contact, or FEMA error)</a:t>
            </a:r>
          </a:p>
          <a:p>
            <a:pPr>
              <a:lnSpc>
                <a:spcPct val="90000"/>
              </a:lnSpc>
              <a:buFont typeface="Wingdings" pitchFamily="2" charset="2"/>
              <a:buNone/>
            </a:pPr>
            <a:endParaRPr lang="en-US" sz="2200"/>
          </a:p>
          <a:p>
            <a:pPr>
              <a:lnSpc>
                <a:spcPct val="90000"/>
              </a:lnSpc>
            </a:pPr>
            <a:r>
              <a:rPr lang="en-US" sz="2200"/>
              <a:t>Attempt informal resolution with FEMA (make sure FEMA has client’s current contact info and that still needs FEMA assistance, and explain any circumstances that interfered with FEMA communications)</a:t>
            </a:r>
          </a:p>
          <a:p>
            <a:pPr>
              <a:lnSpc>
                <a:spcPct val="90000"/>
              </a:lnSpc>
              <a:buFont typeface="Wingdings" pitchFamily="2" charset="2"/>
              <a:buNone/>
            </a:pPr>
            <a:endParaRPr lang="en-US" sz="2200"/>
          </a:p>
          <a:p>
            <a:pPr>
              <a:lnSpc>
                <a:spcPct val="90000"/>
              </a:lnSpc>
            </a:pPr>
            <a:r>
              <a:rPr lang="en-US" sz="2200"/>
              <a:t>If appeal necessary, ask FEMA for proof of when attempted contact made to applicant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lstStyle/>
          <a:p>
            <a:r>
              <a:rPr lang="en-US"/>
              <a:t>Inspections/Access/ “Insufficient Damages” Issues </a:t>
            </a:r>
          </a:p>
        </p:txBody>
      </p:sp>
      <p:sp>
        <p:nvSpPr>
          <p:cNvPr id="230403" name="Rectangle 3"/>
          <p:cNvSpPr>
            <a:spLocks noGrp="1" noChangeArrowheads="1"/>
          </p:cNvSpPr>
          <p:nvPr>
            <p:ph type="body" idx="1"/>
          </p:nvPr>
        </p:nvSpPr>
        <p:spPr/>
        <p:txBody>
          <a:bodyPr/>
          <a:lstStyle/>
          <a:p>
            <a:r>
              <a:rPr lang="en-US" sz="2400"/>
              <a:t>Some tenants have either been evicted or have moved out of pre-disaster rentals</a:t>
            </a:r>
          </a:p>
          <a:p>
            <a:pPr>
              <a:buFont typeface="Wingdings" pitchFamily="2" charset="2"/>
              <a:buNone/>
            </a:pPr>
            <a:endParaRPr lang="en-US" sz="2400"/>
          </a:p>
          <a:p>
            <a:r>
              <a:rPr lang="en-US" sz="2400"/>
              <a:t>Landlords often don’t cooperate with FEMA inspections</a:t>
            </a:r>
          </a:p>
          <a:p>
            <a:endParaRPr lang="en-US" sz="2400"/>
          </a:p>
          <a:p>
            <a:r>
              <a:rPr lang="en-US" sz="2400"/>
              <a:t>Tenants can’t easily prove damages for FEMA assistance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lstStyle/>
          <a:p>
            <a:r>
              <a:rPr lang="en-US" sz="3800"/>
              <a:t>Inspections/Lack of Access– Cont’d</a:t>
            </a:r>
          </a:p>
        </p:txBody>
      </p:sp>
      <p:sp>
        <p:nvSpPr>
          <p:cNvPr id="232451" name="Rectangle 3"/>
          <p:cNvSpPr>
            <a:spLocks noGrp="1" noChangeArrowheads="1"/>
          </p:cNvSpPr>
          <p:nvPr>
            <p:ph type="body" idx="1"/>
          </p:nvPr>
        </p:nvSpPr>
        <p:spPr/>
        <p:txBody>
          <a:bodyPr/>
          <a:lstStyle/>
          <a:p>
            <a:r>
              <a:rPr lang="en-US" sz="2400" b="1"/>
              <a:t>Attempt informal resolution with FEMA</a:t>
            </a:r>
            <a:r>
              <a:rPr lang="en-US" sz="1800" b="1"/>
              <a:t> </a:t>
            </a:r>
          </a:p>
          <a:p>
            <a:pPr>
              <a:buFont typeface="Wingdings" pitchFamily="2" charset="2"/>
              <a:buChar char="Ø"/>
            </a:pPr>
            <a:r>
              <a:rPr lang="en-US" sz="1800" b="1"/>
              <a:t>Let FEMA know circumstances that interfere with FEMA access</a:t>
            </a:r>
          </a:p>
          <a:p>
            <a:pPr>
              <a:buFont typeface="Wingdings" pitchFamily="2" charset="2"/>
              <a:buChar char="Ø"/>
            </a:pPr>
            <a:r>
              <a:rPr lang="en-US" sz="1800" b="1"/>
              <a:t>Provide pictures (damaged dwelling and personal property) if available</a:t>
            </a:r>
          </a:p>
          <a:p>
            <a:pPr>
              <a:buFont typeface="Wingdings" pitchFamily="2" charset="2"/>
              <a:buChar char="Ø"/>
            </a:pPr>
            <a:r>
              <a:rPr lang="en-US" sz="1800" b="1"/>
              <a:t>Ask for exterior inspection (e.g., blue roof shows likely wind and rain damage of interior)</a:t>
            </a:r>
          </a:p>
          <a:p>
            <a:pPr>
              <a:buFont typeface="Wingdings" pitchFamily="2" charset="2"/>
              <a:buChar char="Ø"/>
            </a:pPr>
            <a:r>
              <a:rPr lang="en-US" sz="1800" b="1"/>
              <a:t>Try to get statements or affidavits from landlord, neighbors and family/friends about damages</a:t>
            </a:r>
          </a:p>
          <a:p>
            <a:pPr>
              <a:buFont typeface="Wingdings" pitchFamily="2" charset="2"/>
              <a:buChar char="Ø"/>
            </a:pPr>
            <a:r>
              <a:rPr lang="en-US" sz="1800" b="1"/>
              <a:t>Ask for related inspection reports (e.g., landlord or tenants in same building)</a:t>
            </a:r>
          </a:p>
          <a:p>
            <a:r>
              <a:rPr lang="en-US" sz="2400" b="1"/>
              <a:t>If necessary, appeal.</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p:txBody>
          <a:bodyPr/>
          <a:lstStyle/>
          <a:p>
            <a:r>
              <a:rPr lang="en-US"/>
              <a:t>Flood Insurance Requirement </a:t>
            </a:r>
          </a:p>
        </p:txBody>
      </p:sp>
      <p:sp>
        <p:nvSpPr>
          <p:cNvPr id="234499" name="Rectangle 3"/>
          <p:cNvSpPr>
            <a:spLocks noGrp="1" noChangeArrowheads="1"/>
          </p:cNvSpPr>
          <p:nvPr>
            <p:ph type="body" idx="1"/>
          </p:nvPr>
        </p:nvSpPr>
        <p:spPr>
          <a:xfrm>
            <a:off x="685800" y="1676400"/>
            <a:ext cx="7693025" cy="4495800"/>
          </a:xfrm>
        </p:spPr>
        <p:txBody>
          <a:bodyPr/>
          <a:lstStyle/>
          <a:p>
            <a:pPr>
              <a:lnSpc>
                <a:spcPct val="90000"/>
              </a:lnSpc>
            </a:pPr>
            <a:r>
              <a:rPr lang="en-US" sz="2200"/>
              <a:t>FEMA’s Flood Insurance: “One Bite at the Apple” </a:t>
            </a:r>
          </a:p>
          <a:p>
            <a:pPr>
              <a:lnSpc>
                <a:spcPct val="90000"/>
              </a:lnSpc>
              <a:buFont typeface="Wingdings" pitchFamily="2" charset="2"/>
              <a:buNone/>
            </a:pPr>
            <a:endParaRPr lang="en-US" sz="2200"/>
          </a:p>
          <a:p>
            <a:pPr>
              <a:lnSpc>
                <a:spcPct val="90000"/>
              </a:lnSpc>
            </a:pPr>
            <a:r>
              <a:rPr lang="en-US" sz="2200"/>
              <a:t>An individual can be denied help from FEMA if he/she:</a:t>
            </a:r>
          </a:p>
          <a:p>
            <a:pPr lvl="2">
              <a:lnSpc>
                <a:spcPct val="90000"/>
              </a:lnSpc>
            </a:pPr>
            <a:r>
              <a:rPr lang="en-US" sz="2200"/>
              <a:t>Lived in a flood zone; and</a:t>
            </a:r>
          </a:p>
          <a:p>
            <a:pPr lvl="2">
              <a:lnSpc>
                <a:spcPct val="90000"/>
              </a:lnSpc>
            </a:pPr>
            <a:r>
              <a:rPr lang="en-US" sz="2200"/>
              <a:t>Got FEMA help before in another disaster; and</a:t>
            </a:r>
          </a:p>
          <a:p>
            <a:pPr lvl="2">
              <a:lnSpc>
                <a:spcPct val="90000"/>
              </a:lnSpc>
            </a:pPr>
            <a:r>
              <a:rPr lang="en-US" sz="2200"/>
              <a:t>Was told to buy flood insurance; and</a:t>
            </a:r>
          </a:p>
          <a:p>
            <a:pPr lvl="2">
              <a:lnSpc>
                <a:spcPct val="90000"/>
              </a:lnSpc>
            </a:pPr>
            <a:r>
              <a:rPr lang="en-US" sz="2200"/>
              <a:t>Does not carry flood insurance now.</a:t>
            </a:r>
          </a:p>
          <a:p>
            <a:pPr>
              <a:lnSpc>
                <a:spcPct val="90000"/>
              </a:lnSpc>
            </a:pPr>
            <a:endParaRPr lang="en-US" sz="2200"/>
          </a:p>
          <a:p>
            <a:pPr>
              <a:lnSpc>
                <a:spcPct val="90000"/>
              </a:lnSpc>
            </a:pPr>
            <a:r>
              <a:rPr lang="en-US" sz="2200"/>
              <a:t>Many applicants don’t recall receipt of FEMA funds or notice of flood insurance requirement; South La. has had many prior declared disasters.</a:t>
            </a:r>
          </a:p>
          <a:p>
            <a:pPr lvl="2">
              <a:lnSpc>
                <a:spcPct val="90000"/>
              </a:lnSpc>
              <a:buFont typeface="Wingdings" pitchFamily="2" charset="2"/>
              <a:buNone/>
            </a:pPr>
            <a:endParaRPr lang="en-US" sz="22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r>
              <a:rPr lang="en-US" sz="3800"/>
              <a:t>Flood Insurance Requirement – Cont’d</a:t>
            </a:r>
          </a:p>
        </p:txBody>
      </p:sp>
      <p:sp>
        <p:nvSpPr>
          <p:cNvPr id="236547" name="Rectangle 3"/>
          <p:cNvSpPr>
            <a:spLocks noGrp="1" noChangeArrowheads="1"/>
          </p:cNvSpPr>
          <p:nvPr>
            <p:ph type="body" idx="1"/>
          </p:nvPr>
        </p:nvSpPr>
        <p:spPr/>
        <p:txBody>
          <a:bodyPr/>
          <a:lstStyle/>
          <a:p>
            <a:pPr>
              <a:lnSpc>
                <a:spcPct val="90000"/>
              </a:lnSpc>
            </a:pPr>
            <a:r>
              <a:rPr lang="en-US" sz="2400" b="1"/>
              <a:t>Attempt informal resolution with FEMA</a:t>
            </a:r>
            <a:r>
              <a:rPr lang="en-US" sz="1800" b="1"/>
              <a:t> (explain any circumstances should absolve applicant from bar – e.g., mental disability, no actual notice)</a:t>
            </a:r>
          </a:p>
          <a:p>
            <a:pPr>
              <a:lnSpc>
                <a:spcPct val="90000"/>
              </a:lnSpc>
            </a:pPr>
            <a:endParaRPr lang="en-US" sz="1800" b="1"/>
          </a:p>
          <a:p>
            <a:pPr>
              <a:lnSpc>
                <a:spcPct val="90000"/>
              </a:lnSpc>
            </a:pPr>
            <a:r>
              <a:rPr lang="en-US" sz="2400" b="1"/>
              <a:t>If appeal necessary, ask FEMA for proof of when and how insurance requirement notice  made to applicant</a:t>
            </a:r>
          </a:p>
          <a:p>
            <a:pPr>
              <a:lnSpc>
                <a:spcPct val="90000"/>
              </a:lnSpc>
              <a:buFont typeface="Wingdings" pitchFamily="2" charset="2"/>
              <a:buNone/>
            </a:pPr>
            <a:endParaRPr lang="en-US" sz="2400" b="1"/>
          </a:p>
          <a:p>
            <a:pPr>
              <a:lnSpc>
                <a:spcPct val="90000"/>
              </a:lnSpc>
            </a:pPr>
            <a:r>
              <a:rPr lang="en-US" sz="2400" b="1"/>
              <a:t>Current owner or household member not same as individual/household member who received prior assistance. (May have to sue FEMA on this issue) – See SLLS suit:  Morris v. FEMA, et al.</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US"/>
              <a:t>Duplication of Benefits</a:t>
            </a:r>
            <a:endParaRPr lang="en-US" sz="3800"/>
          </a:p>
        </p:txBody>
      </p:sp>
      <p:sp>
        <p:nvSpPr>
          <p:cNvPr id="211971" name="Rectangle 3"/>
          <p:cNvSpPr>
            <a:spLocks noGrp="1" noChangeArrowheads="1"/>
          </p:cNvSpPr>
          <p:nvPr>
            <p:ph type="body" idx="1"/>
          </p:nvPr>
        </p:nvSpPr>
        <p:spPr/>
        <p:txBody>
          <a:bodyPr/>
          <a:lstStyle/>
          <a:p>
            <a:pPr>
              <a:lnSpc>
                <a:spcPct val="85000"/>
              </a:lnSpc>
            </a:pPr>
            <a:endParaRPr lang="en-US" sz="1600"/>
          </a:p>
          <a:p>
            <a:pPr>
              <a:lnSpc>
                <a:spcPct val="85000"/>
              </a:lnSpc>
            </a:pPr>
            <a:r>
              <a:rPr lang="en-US" sz="1600"/>
              <a:t>Find out basis of duplication and what assistance is denied </a:t>
            </a:r>
          </a:p>
          <a:p>
            <a:pPr>
              <a:lnSpc>
                <a:spcPct val="85000"/>
              </a:lnSpc>
            </a:pPr>
            <a:endParaRPr lang="en-US" sz="1600"/>
          </a:p>
          <a:p>
            <a:pPr>
              <a:lnSpc>
                <a:spcPct val="85000"/>
              </a:lnSpc>
            </a:pPr>
            <a:r>
              <a:rPr lang="en-US" sz="1600"/>
              <a:t>If rental and looks like two members from single household</a:t>
            </a:r>
          </a:p>
          <a:p>
            <a:pPr lvl="1">
              <a:lnSpc>
                <a:spcPct val="85000"/>
              </a:lnSpc>
            </a:pPr>
            <a:r>
              <a:rPr lang="en-US" sz="1500"/>
              <a:t>Argue your client was head of household of one (1)</a:t>
            </a:r>
          </a:p>
          <a:p>
            <a:pPr lvl="2">
              <a:lnSpc>
                <a:spcPct val="85000"/>
              </a:lnSpc>
            </a:pPr>
            <a:r>
              <a:rPr lang="en-US" sz="1400"/>
              <a:t>Get tax docs if available to support this</a:t>
            </a:r>
          </a:p>
          <a:p>
            <a:pPr>
              <a:lnSpc>
                <a:spcPct val="85000"/>
              </a:lnSpc>
            </a:pPr>
            <a:endParaRPr lang="en-US" sz="1600"/>
          </a:p>
          <a:p>
            <a:pPr>
              <a:lnSpc>
                <a:spcPct val="85000"/>
              </a:lnSpc>
            </a:pPr>
            <a:r>
              <a:rPr lang="en-US" sz="1600"/>
              <a:t>Use SHARED HOUSEHOLD policy if it fits (See handout)</a:t>
            </a:r>
          </a:p>
          <a:p>
            <a:pPr>
              <a:lnSpc>
                <a:spcPct val="85000"/>
              </a:lnSpc>
            </a:pPr>
            <a:endParaRPr lang="en-US" sz="1600"/>
          </a:p>
          <a:p>
            <a:pPr>
              <a:lnSpc>
                <a:spcPct val="85000"/>
              </a:lnSpc>
            </a:pPr>
            <a:r>
              <a:rPr lang="en-US" sz="1600"/>
              <a:t>Same strategy for Recoupment/Recovery purposes</a:t>
            </a:r>
          </a:p>
          <a:p>
            <a:pPr>
              <a:lnSpc>
                <a:spcPct val="85000"/>
              </a:lnSpc>
            </a:pPr>
            <a:r>
              <a:rPr lang="en-US" sz="1600"/>
              <a:t>Personal property (no access to proceeds)</a:t>
            </a:r>
          </a:p>
          <a:p>
            <a:pPr lvl="1">
              <a:lnSpc>
                <a:spcPct val="85000"/>
              </a:lnSpc>
            </a:pPr>
            <a:r>
              <a:rPr lang="en-US" sz="1500"/>
              <a:t>FEMA press release re level of flood water = amount of award</a:t>
            </a:r>
          </a:p>
          <a:p>
            <a:pPr lvl="1">
              <a:lnSpc>
                <a:spcPct val="85000"/>
              </a:lnSpc>
            </a:pPr>
            <a:r>
              <a:rPr lang="en-US" sz="1500"/>
              <a:t>Satellite mapping results demonstrating damage to client property</a:t>
            </a:r>
          </a:p>
          <a:p>
            <a:pPr lvl="1">
              <a:lnSpc>
                <a:spcPct val="85000"/>
              </a:lnSpc>
            </a:pPr>
            <a:r>
              <a:rPr lang="en-US" sz="1500"/>
              <a:t>Money received by other household member not shared with client</a:t>
            </a:r>
          </a:p>
          <a:p>
            <a:pPr lvl="1">
              <a:lnSpc>
                <a:spcPct val="85000"/>
              </a:lnSpc>
            </a:pPr>
            <a:r>
              <a:rPr lang="en-US" sz="1500"/>
              <a:t>Renters: Argue uninsured if had no renters insurance</a:t>
            </a:r>
          </a:p>
          <a:p>
            <a:pPr lvl="1">
              <a:lnSpc>
                <a:spcPct val="85000"/>
              </a:lnSpc>
            </a:pPr>
            <a:r>
              <a:rPr lang="en-US" sz="1500"/>
              <a:t>Shared households member: Argue no access to insurance proceeds received by homeowner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p:txBody>
          <a:bodyPr/>
          <a:lstStyle/>
          <a:p>
            <a:r>
              <a:rPr lang="en-US"/>
              <a:t>Governing authorities for FEMA</a:t>
            </a:r>
          </a:p>
        </p:txBody>
      </p:sp>
      <p:sp>
        <p:nvSpPr>
          <p:cNvPr id="314371" name="Rectangle 3"/>
          <p:cNvSpPr>
            <a:spLocks noGrp="1" noChangeArrowheads="1"/>
          </p:cNvSpPr>
          <p:nvPr>
            <p:ph type="body" idx="1"/>
          </p:nvPr>
        </p:nvSpPr>
        <p:spPr>
          <a:ln cap="flat">
            <a:solidFill>
              <a:schemeClr val="tx1"/>
            </a:solidFill>
            <a:prstDash val="dash"/>
          </a:ln>
        </p:spPr>
        <p:txBody>
          <a:bodyPr/>
          <a:lstStyle/>
          <a:p>
            <a:pPr>
              <a:lnSpc>
                <a:spcPct val="85000"/>
              </a:lnSpc>
              <a:buFont typeface="Wingdings" pitchFamily="2" charset="2"/>
              <a:buNone/>
            </a:pPr>
            <a:r>
              <a:rPr lang="en-US" sz="1800" b="1">
                <a:latin typeface="Courier New" pitchFamily="49" charset="0"/>
              </a:rPr>
              <a:t>Robert T. Stafford Act 42 USC 5174 &amp; 44 CFR 206 Subpart D </a:t>
            </a:r>
          </a:p>
          <a:p>
            <a:pPr>
              <a:lnSpc>
                <a:spcPct val="85000"/>
              </a:lnSpc>
              <a:buFont typeface="Wingdings" pitchFamily="2" charset="2"/>
              <a:buNone/>
            </a:pPr>
            <a:r>
              <a:rPr lang="en-US" sz="1800">
                <a:latin typeface="Courier New" pitchFamily="49" charset="0"/>
              </a:rPr>
              <a:t>(a)</a:t>
            </a:r>
            <a:r>
              <a:rPr lang="en-US" sz="1800" b="1">
                <a:latin typeface="Courier New" pitchFamily="49" charset="0"/>
                <a:cs typeface="Courier New" pitchFamily="49" charset="0"/>
              </a:rPr>
              <a:t>§</a:t>
            </a:r>
            <a:r>
              <a:rPr lang="en-US" sz="1800" b="1">
                <a:latin typeface="Courier New" pitchFamily="49" charset="0"/>
              </a:rPr>
              <a:t>408</a:t>
            </a:r>
            <a:r>
              <a:rPr lang="en-US" sz="1800">
                <a:latin typeface="Courier New" pitchFamily="49" charset="0"/>
              </a:rPr>
              <a:t> </a:t>
            </a:r>
            <a:r>
              <a:rPr lang="en-US" sz="1800" b="1">
                <a:latin typeface="Courier New" pitchFamily="49" charset="0"/>
              </a:rPr>
              <a:t>Robert T. Stafford Act </a:t>
            </a:r>
            <a:r>
              <a:rPr lang="en-US" sz="1800">
                <a:latin typeface="Courier New" pitchFamily="49" charset="0"/>
              </a:rPr>
              <a:t>has been adopted and implemented by FEMA as part of the regulations governing disaster assistance following federally declared disasters.  </a:t>
            </a:r>
          </a:p>
          <a:p>
            <a:pPr>
              <a:lnSpc>
                <a:spcPct val="85000"/>
              </a:lnSpc>
              <a:buFont typeface="Wingdings" pitchFamily="2" charset="2"/>
              <a:buNone/>
            </a:pPr>
            <a:r>
              <a:rPr lang="en-US" sz="1800">
                <a:latin typeface="Courier New" pitchFamily="49" charset="0"/>
              </a:rPr>
              <a:t>(b)</a:t>
            </a:r>
            <a:r>
              <a:rPr lang="en-US" sz="1800" b="1">
                <a:latin typeface="Courier New" pitchFamily="49" charset="0"/>
              </a:rPr>
              <a:t>44 CFR 206.110 - 119</a:t>
            </a:r>
            <a:r>
              <a:rPr lang="en-US" sz="1800">
                <a:latin typeface="Courier New" pitchFamily="49" charset="0"/>
              </a:rPr>
              <a:t> are the regulations governing FEMA.  Subpart D deals with Federal Assistance to Individuals and Households.</a:t>
            </a:r>
          </a:p>
          <a:p>
            <a:pPr>
              <a:lnSpc>
                <a:spcPct val="85000"/>
              </a:lnSpc>
              <a:buFont typeface="Wingdings" pitchFamily="2" charset="2"/>
              <a:buNone/>
            </a:pPr>
            <a:r>
              <a:rPr lang="en-US" sz="1800">
                <a:latin typeface="Courier New" pitchFamily="49" charset="0"/>
              </a:rPr>
              <a:t>(c)</a:t>
            </a:r>
            <a:r>
              <a:rPr lang="en-US" sz="1800" b="1">
                <a:latin typeface="Courier New" pitchFamily="49" charset="0"/>
              </a:rPr>
              <a:t>Internal policies</a:t>
            </a:r>
            <a:r>
              <a:rPr lang="en-US" sz="1800">
                <a:latin typeface="Courier New" pitchFamily="49" charset="0"/>
              </a:rPr>
              <a:t> developed by FEMA.  Agency administration continuously develops new and change existing policies throughout the course of the provision of services. Some can be found on the agency website and other advocacy-based sites that monitor FEMA.  Most are not published and we only learned from them via helpline workers.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ctrTitle"/>
          </p:nvPr>
        </p:nvSpPr>
        <p:spPr/>
        <p:txBody>
          <a:bodyPr/>
          <a:lstStyle/>
          <a:p>
            <a:pPr algn="ctr"/>
            <a:r>
              <a:rPr lang="en-US"/>
              <a:t>Recoupment</a:t>
            </a:r>
            <a:br>
              <a:rPr lang="en-US"/>
            </a:br>
            <a:r>
              <a:rPr lang="en-US"/>
              <a:t>(Overpayments)</a:t>
            </a:r>
          </a:p>
        </p:txBody>
      </p:sp>
      <p:sp>
        <p:nvSpPr>
          <p:cNvPr id="297987" name="Rectangle 3"/>
          <p:cNvSpPr>
            <a:spLocks noGrp="1" noChangeArrowheads="1"/>
          </p:cNvSpPr>
          <p:nvPr>
            <p:ph type="subTitle" idx="1"/>
          </p:nvPr>
        </p:nvSpPr>
        <p:spPr/>
        <p:txBody>
          <a:bodyPr/>
          <a:lstStyle/>
          <a:p>
            <a:pPr>
              <a:lnSpc>
                <a:spcPct val="85000"/>
              </a:lnSpc>
            </a:pPr>
            <a:r>
              <a:rPr lang="en-US" sz="1600"/>
              <a:t>Split/Shared Households</a:t>
            </a:r>
          </a:p>
          <a:p>
            <a:pPr>
              <a:lnSpc>
                <a:spcPct val="85000"/>
              </a:lnSpc>
            </a:pPr>
            <a:r>
              <a:rPr lang="en-US" sz="1600"/>
              <a:t>Duplication of Benefits</a:t>
            </a:r>
          </a:p>
          <a:p>
            <a:pPr>
              <a:lnSpc>
                <a:spcPct val="85000"/>
              </a:lnSpc>
            </a:pPr>
            <a:r>
              <a:rPr lang="en-US" sz="1600"/>
              <a:t>Eligibility for Rental Assistance</a:t>
            </a:r>
          </a:p>
          <a:p>
            <a:pPr>
              <a:lnSpc>
                <a:spcPct val="85000"/>
              </a:lnSpc>
            </a:pPr>
            <a:r>
              <a:rPr lang="en-US" sz="1600"/>
              <a:t>Ownership</a:t>
            </a:r>
          </a:p>
          <a:p>
            <a:pPr>
              <a:lnSpc>
                <a:spcPct val="85000"/>
              </a:lnSpc>
            </a:pPr>
            <a:r>
              <a:rPr lang="en-US" sz="1600"/>
              <a:t>Primary Residency</a:t>
            </a:r>
          </a:p>
          <a:p>
            <a:pPr>
              <a:lnSpc>
                <a:spcPct val="85000"/>
              </a:lnSpc>
            </a:pPr>
            <a:r>
              <a:rPr lang="en-US" sz="1600"/>
              <a:t>Occupancy</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r>
              <a:rPr lang="en-US"/>
              <a:t>The law: 44 CFR 206.116</a:t>
            </a:r>
          </a:p>
        </p:txBody>
      </p:sp>
      <p:sp>
        <p:nvSpPr>
          <p:cNvPr id="240643" name="Rectangle 3"/>
          <p:cNvSpPr>
            <a:spLocks noGrp="1" noChangeArrowheads="1"/>
          </p:cNvSpPr>
          <p:nvPr>
            <p:ph type="body" idx="1"/>
          </p:nvPr>
        </p:nvSpPr>
        <p:spPr>
          <a:ln cap="flat">
            <a:solidFill>
              <a:schemeClr val="tx1"/>
            </a:solidFill>
            <a:prstDash val="dash"/>
          </a:ln>
        </p:spPr>
        <p:txBody>
          <a:bodyPr/>
          <a:lstStyle/>
          <a:p>
            <a:pPr>
              <a:lnSpc>
                <a:spcPct val="85000"/>
              </a:lnSpc>
              <a:buFont typeface="Wingdings" pitchFamily="2" charset="2"/>
              <a:buNone/>
            </a:pPr>
            <a:r>
              <a:rPr lang="en-US" sz="2000" b="1">
                <a:latin typeface="Arial Unicode MS" pitchFamily="34" charset="-128"/>
              </a:rPr>
              <a:t>Recovery of Funds…</a:t>
            </a:r>
          </a:p>
          <a:p>
            <a:pPr>
              <a:lnSpc>
                <a:spcPct val="85000"/>
              </a:lnSpc>
              <a:buFont typeface="Wingdings" pitchFamily="2" charset="2"/>
              <a:buNone/>
            </a:pPr>
            <a:endParaRPr lang="en-US" sz="2000">
              <a:latin typeface="Arial Unicode MS" pitchFamily="34" charset="-128"/>
            </a:endParaRPr>
          </a:p>
          <a:p>
            <a:pPr>
              <a:lnSpc>
                <a:spcPct val="85000"/>
              </a:lnSpc>
              <a:buFont typeface="Wingdings" pitchFamily="2" charset="2"/>
              <a:buNone/>
            </a:pPr>
            <a:r>
              <a:rPr lang="en-US" sz="2000">
                <a:latin typeface="Arial Unicode MS" pitchFamily="34" charset="-128"/>
              </a:rPr>
              <a:t>(a)The applicant must agree to repay to FEMA (when funds are provided by FEMA) and/or the State (when funds are provided by the State) from insurance proceeds or recoveries from any other source an amount equivalent to the value of the assistance provided. In no event must the amount repaid to FEMA and/or the State exceed the amount that the applicant recovers from insurance or any other source.</a:t>
            </a:r>
          </a:p>
          <a:p>
            <a:pPr>
              <a:lnSpc>
                <a:spcPct val="85000"/>
              </a:lnSpc>
              <a:buFont typeface="Wingdings" pitchFamily="2" charset="2"/>
              <a:buNone/>
            </a:pPr>
            <a:r>
              <a:rPr lang="en-US" sz="2000">
                <a:latin typeface="Arial Unicode MS" pitchFamily="34" charset="-128"/>
              </a:rPr>
              <a:t>  </a:t>
            </a:r>
          </a:p>
          <a:p>
            <a:pPr>
              <a:lnSpc>
                <a:spcPct val="85000"/>
              </a:lnSpc>
              <a:buFont typeface="Wingdings" pitchFamily="2" charset="2"/>
              <a:buNone/>
            </a:pPr>
            <a:r>
              <a:rPr lang="en-US" sz="2000">
                <a:latin typeface="Arial Unicode MS" pitchFamily="34" charset="-128"/>
              </a:rPr>
              <a:t>(b)An applicant must return funds to FEMA and/or the State (when funds are provided by the State) when FEMA and/or the State determines that the assistance was provided erroneously, that the applicant spent the funds inappropriately, or that the applicant obtained the assistance through fraudulent means.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p:txBody>
          <a:bodyPr/>
          <a:lstStyle/>
          <a:p>
            <a:r>
              <a:rPr lang="en-US"/>
              <a:t>Basis for Recoupment</a:t>
            </a:r>
          </a:p>
        </p:txBody>
      </p:sp>
      <p:sp>
        <p:nvSpPr>
          <p:cNvPr id="300035" name="Rectangle 3"/>
          <p:cNvSpPr>
            <a:spLocks noGrp="1" noChangeArrowheads="1"/>
          </p:cNvSpPr>
          <p:nvPr>
            <p:ph type="body" idx="1"/>
          </p:nvPr>
        </p:nvSpPr>
        <p:spPr/>
        <p:txBody>
          <a:bodyPr/>
          <a:lstStyle/>
          <a:p>
            <a:pPr>
              <a:lnSpc>
                <a:spcPct val="85000"/>
              </a:lnSpc>
            </a:pPr>
            <a:r>
              <a:rPr lang="en-US" sz="1800"/>
              <a:t>Duplication of benefits (44 C.F.R.§206.110)</a:t>
            </a:r>
          </a:p>
          <a:p>
            <a:pPr lvl="1">
              <a:lnSpc>
                <a:spcPct val="85000"/>
              </a:lnSpc>
            </a:pPr>
            <a:r>
              <a:rPr lang="en-US" sz="1700"/>
              <a:t>with household member; with Head of Household</a:t>
            </a:r>
          </a:p>
          <a:p>
            <a:pPr lvl="1">
              <a:lnSpc>
                <a:spcPct val="85000"/>
              </a:lnSpc>
            </a:pPr>
            <a:r>
              <a:rPr lang="en-US" sz="1700"/>
              <a:t>With insured homeowner</a:t>
            </a:r>
          </a:p>
          <a:p>
            <a:pPr lvl="1">
              <a:lnSpc>
                <a:spcPct val="85000"/>
              </a:lnSpc>
            </a:pPr>
            <a:r>
              <a:rPr lang="en-US" sz="1700"/>
              <a:t>Single Household Rule:  44 C.F.R. §206.117</a:t>
            </a:r>
          </a:p>
          <a:p>
            <a:pPr>
              <a:lnSpc>
                <a:spcPct val="85000"/>
              </a:lnSpc>
            </a:pPr>
            <a:r>
              <a:rPr lang="en-US" sz="1800"/>
              <a:t>Duplication of benefits with insurance</a:t>
            </a:r>
          </a:p>
          <a:p>
            <a:pPr>
              <a:lnSpc>
                <a:spcPct val="85000"/>
              </a:lnSpc>
            </a:pPr>
            <a:r>
              <a:rPr lang="en-US" sz="1800"/>
              <a:t>Damaged dwelling was not primary residence</a:t>
            </a:r>
          </a:p>
          <a:p>
            <a:pPr>
              <a:lnSpc>
                <a:spcPct val="85000"/>
              </a:lnSpc>
            </a:pPr>
            <a:r>
              <a:rPr lang="en-US" sz="1800"/>
              <a:t>Failure to prove occupancy</a:t>
            </a:r>
          </a:p>
          <a:p>
            <a:pPr>
              <a:lnSpc>
                <a:spcPct val="85000"/>
              </a:lnSpc>
            </a:pPr>
            <a:r>
              <a:rPr lang="en-US" sz="1800"/>
              <a:t>Flood insurance purchase requirement (44 C.F.R.§206.110(k))</a:t>
            </a:r>
          </a:p>
          <a:p>
            <a:pPr lvl="1">
              <a:lnSpc>
                <a:spcPct val="85000"/>
              </a:lnSpc>
            </a:pPr>
            <a:r>
              <a:rPr lang="en-US" sz="1700"/>
              <a:t>we believe there are defenses for people who purchased the property without knowledge of prior flooding if nothing in the property transfer documents sets out a requirement to maintain the insurance</a:t>
            </a:r>
          </a:p>
          <a:p>
            <a:pPr lvl="1">
              <a:lnSpc>
                <a:spcPct val="85000"/>
              </a:lnSpc>
            </a:pPr>
            <a:r>
              <a:rPr lang="en-US" sz="1700"/>
              <a:t>how much was previous award?  May be a defense if it was less than subsequent award post-Katrina.  Regulation states that must maintain insurance </a:t>
            </a:r>
            <a:r>
              <a:rPr lang="en-US" sz="1700" b="1" i="1"/>
              <a:t>for at</a:t>
            </a:r>
            <a:r>
              <a:rPr lang="en-US" sz="1700"/>
              <a:t> </a:t>
            </a:r>
            <a:r>
              <a:rPr lang="en-US" sz="1700" b="1" i="1"/>
              <a:t>least the assistance amount</a:t>
            </a:r>
            <a:r>
              <a:rPr lang="en-US" sz="1700"/>
              <a:t>.  44 CFR 206.110(k)(3)(i)</a:t>
            </a:r>
          </a:p>
          <a:p>
            <a:pPr>
              <a:lnSpc>
                <a:spcPct val="85000"/>
              </a:lnSpc>
            </a:pPr>
            <a:r>
              <a:rPr lang="en-US" sz="1800"/>
              <a:t>Overpayment (personal property)</a:t>
            </a:r>
          </a:p>
          <a:p>
            <a:pPr>
              <a:lnSpc>
                <a:spcPct val="85000"/>
              </a:lnSpc>
            </a:pPr>
            <a:r>
              <a:rPr lang="en-US" sz="1800"/>
              <a:t>Replacement housing to a renter</a:t>
            </a:r>
          </a:p>
          <a:p>
            <a:pPr>
              <a:lnSpc>
                <a:spcPct val="80000"/>
              </a:lnSpc>
              <a:buFont typeface="Wingdings" pitchFamily="2" charset="2"/>
              <a:buNone/>
            </a:pPr>
            <a:endParaRPr lang="en-US" sz="18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r>
              <a:rPr lang="en-US"/>
              <a:t>Tip for Advocate	</a:t>
            </a:r>
          </a:p>
        </p:txBody>
      </p:sp>
      <p:sp>
        <p:nvSpPr>
          <p:cNvPr id="301059" name="Rectangle 3"/>
          <p:cNvSpPr>
            <a:spLocks noGrp="1" noChangeArrowheads="1"/>
          </p:cNvSpPr>
          <p:nvPr>
            <p:ph type="body" idx="1"/>
          </p:nvPr>
        </p:nvSpPr>
        <p:spPr/>
        <p:txBody>
          <a:bodyPr/>
          <a:lstStyle/>
          <a:p>
            <a:r>
              <a:rPr lang="en-US"/>
              <a:t>Investigate the basis given by FEMA to determine if there is a defense.</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a:t>Likely defendants</a:t>
            </a:r>
          </a:p>
        </p:txBody>
      </p:sp>
      <p:sp>
        <p:nvSpPr>
          <p:cNvPr id="242691" name="Rectangle 3"/>
          <p:cNvSpPr>
            <a:spLocks noGrp="1" noChangeArrowheads="1"/>
          </p:cNvSpPr>
          <p:nvPr>
            <p:ph type="body" idx="1"/>
          </p:nvPr>
        </p:nvSpPr>
        <p:spPr/>
        <p:txBody>
          <a:bodyPr/>
          <a:lstStyle/>
          <a:p>
            <a:pPr>
              <a:lnSpc>
                <a:spcPct val="95000"/>
              </a:lnSpc>
            </a:pPr>
            <a:r>
              <a:rPr lang="en-US" sz="2200"/>
              <a:t>Persons in shared household situation pre-disaster and post-disaster</a:t>
            </a:r>
          </a:p>
          <a:p>
            <a:pPr>
              <a:lnSpc>
                <a:spcPct val="95000"/>
              </a:lnSpc>
            </a:pPr>
            <a:r>
              <a:rPr lang="en-US" sz="2200"/>
              <a:t>Pre-disaster roommates</a:t>
            </a:r>
          </a:p>
          <a:p>
            <a:pPr>
              <a:lnSpc>
                <a:spcPct val="95000"/>
              </a:lnSpc>
            </a:pPr>
            <a:r>
              <a:rPr lang="en-US" sz="2200"/>
              <a:t>Persons living in homes owned by deceased parents where no succession or probate of will has been done</a:t>
            </a:r>
          </a:p>
          <a:p>
            <a:pPr>
              <a:lnSpc>
                <a:spcPct val="95000"/>
              </a:lnSpc>
            </a:pPr>
            <a:r>
              <a:rPr lang="en-US" sz="2200"/>
              <a:t>Renters without “proof” of Landlord/Tenant Relationship</a:t>
            </a:r>
          </a:p>
          <a:p>
            <a:pPr>
              <a:lnSpc>
                <a:spcPct val="95000"/>
              </a:lnSpc>
            </a:pPr>
            <a:r>
              <a:rPr lang="en-US" sz="2200"/>
              <a:t>Major children who lived in home with parents and contributed to maintenance of household and expenses</a:t>
            </a:r>
          </a:p>
          <a:p>
            <a:pPr>
              <a:lnSpc>
                <a:spcPct val="95000"/>
              </a:lnSpc>
            </a:pPr>
            <a:r>
              <a:rPr lang="en-US" sz="2200"/>
              <a:t>Persons deemed eligible for assistance as head of household by FEMA workers shortly after the storm</a:t>
            </a:r>
          </a:p>
          <a:p>
            <a:pPr>
              <a:lnSpc>
                <a:spcPct val="95000"/>
              </a:lnSpc>
            </a:pPr>
            <a:r>
              <a:rPr lang="en-US" sz="2200"/>
              <a:t>Mentally disabled persons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r>
              <a:rPr lang="en-US"/>
              <a:t>What monies are being recouped?</a:t>
            </a:r>
          </a:p>
        </p:txBody>
      </p:sp>
      <p:sp>
        <p:nvSpPr>
          <p:cNvPr id="244739" name="Rectangle 3"/>
          <p:cNvSpPr>
            <a:spLocks noGrp="1" noChangeArrowheads="1"/>
          </p:cNvSpPr>
          <p:nvPr>
            <p:ph type="body" idx="1"/>
          </p:nvPr>
        </p:nvSpPr>
        <p:spPr/>
        <p:txBody>
          <a:bodyPr/>
          <a:lstStyle/>
          <a:p>
            <a:pPr>
              <a:lnSpc>
                <a:spcPct val="85000"/>
              </a:lnSpc>
            </a:pPr>
            <a:r>
              <a:rPr lang="en-US" sz="2400"/>
              <a:t>Personal property assistance </a:t>
            </a:r>
          </a:p>
          <a:p>
            <a:pPr lvl="1">
              <a:lnSpc>
                <a:spcPct val="85000"/>
              </a:lnSpc>
            </a:pPr>
            <a:r>
              <a:rPr lang="en-US" sz="2200"/>
              <a:t>primarily those who got $10,391.51</a:t>
            </a:r>
          </a:p>
          <a:p>
            <a:pPr lvl="1">
              <a:lnSpc>
                <a:spcPct val="85000"/>
              </a:lnSpc>
            </a:pPr>
            <a:r>
              <a:rPr lang="en-US" sz="2200"/>
              <a:t>Common thread:  shared household situations</a:t>
            </a:r>
          </a:p>
          <a:p>
            <a:pPr>
              <a:lnSpc>
                <a:spcPct val="85000"/>
              </a:lnSpc>
            </a:pPr>
            <a:r>
              <a:rPr lang="en-US" sz="2400"/>
              <a:t>Expedited assistance</a:t>
            </a:r>
          </a:p>
          <a:p>
            <a:pPr lvl="1">
              <a:lnSpc>
                <a:spcPct val="85000"/>
              </a:lnSpc>
            </a:pPr>
            <a:r>
              <a:rPr lang="en-US" sz="2200"/>
              <a:t>$2,000</a:t>
            </a:r>
          </a:p>
          <a:p>
            <a:pPr>
              <a:lnSpc>
                <a:spcPct val="85000"/>
              </a:lnSpc>
            </a:pPr>
            <a:r>
              <a:rPr lang="en-US" sz="2400"/>
              <a:t>Transitional housing assistance</a:t>
            </a:r>
          </a:p>
          <a:p>
            <a:pPr lvl="1">
              <a:lnSpc>
                <a:spcPct val="85000"/>
              </a:lnSpc>
            </a:pPr>
            <a:r>
              <a:rPr lang="en-US" sz="2200"/>
              <a:t>$2,358</a:t>
            </a:r>
          </a:p>
          <a:p>
            <a:pPr lvl="1">
              <a:lnSpc>
                <a:spcPct val="85000"/>
              </a:lnSpc>
            </a:pPr>
            <a:r>
              <a:rPr lang="en-US" sz="2200"/>
              <a:t>Use the Declaration of Need and Use of Funds form that allows this money to be used for purpose other than rental assistance</a:t>
            </a:r>
          </a:p>
          <a:p>
            <a:pPr lvl="1">
              <a:lnSpc>
                <a:spcPct val="85000"/>
              </a:lnSpc>
            </a:pPr>
            <a:r>
              <a:rPr lang="en-US" sz="2200"/>
              <a:t>See www.femaanswers.org</a:t>
            </a:r>
          </a:p>
          <a:p>
            <a:pPr>
              <a:lnSpc>
                <a:spcPct val="85000"/>
              </a:lnSpc>
            </a:pPr>
            <a:r>
              <a:rPr lang="en-US" sz="2400"/>
              <a:t>Transportation</a:t>
            </a:r>
          </a:p>
          <a:p>
            <a:pPr>
              <a:lnSpc>
                <a:spcPct val="85000"/>
              </a:lnSpc>
            </a:pPr>
            <a:r>
              <a:rPr lang="en-US" sz="2400"/>
              <a:t>Rental assistance</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r>
              <a:rPr lang="en-US"/>
              <a:t>Appeal: Timeline, interests, costs, and penalties</a:t>
            </a:r>
          </a:p>
        </p:txBody>
      </p:sp>
      <p:sp>
        <p:nvSpPr>
          <p:cNvPr id="246787" name="Rectangle 3"/>
          <p:cNvSpPr>
            <a:spLocks noGrp="1" noChangeArrowheads="1"/>
          </p:cNvSpPr>
          <p:nvPr>
            <p:ph type="body" idx="1"/>
          </p:nvPr>
        </p:nvSpPr>
        <p:spPr/>
        <p:txBody>
          <a:bodyPr/>
          <a:lstStyle/>
          <a:p>
            <a:r>
              <a:rPr lang="en-US"/>
              <a:t>30 days – pay now, talk later</a:t>
            </a:r>
          </a:p>
          <a:p>
            <a:r>
              <a:rPr lang="en-US"/>
              <a:t>60 days – deadline to appeal:  POSTMARKED</a:t>
            </a:r>
          </a:p>
          <a:p>
            <a:r>
              <a:rPr lang="en-US"/>
              <a:t>90 days – time frame to set up repayment plan</a:t>
            </a:r>
          </a:p>
          <a:p>
            <a:r>
              <a:rPr lang="en-US"/>
              <a:t>120 days – turned over to US Treasury Department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p:txBody>
          <a:bodyPr/>
          <a:lstStyle/>
          <a:p>
            <a:r>
              <a:rPr lang="en-US"/>
              <a:t>Appeals (cont’d)	</a:t>
            </a:r>
          </a:p>
        </p:txBody>
      </p:sp>
      <p:sp>
        <p:nvSpPr>
          <p:cNvPr id="324611" name="Rectangle 3"/>
          <p:cNvSpPr>
            <a:spLocks noGrp="1" noChangeArrowheads="1"/>
          </p:cNvSpPr>
          <p:nvPr>
            <p:ph type="body" idx="1"/>
          </p:nvPr>
        </p:nvSpPr>
        <p:spPr/>
        <p:txBody>
          <a:bodyPr/>
          <a:lstStyle/>
          <a:p>
            <a:r>
              <a:rPr lang="en-US"/>
              <a:t>Payment plans can be set up through the Disaster Finance Center</a:t>
            </a:r>
          </a:p>
          <a:p>
            <a:pPr lvl="1"/>
            <a:r>
              <a:rPr lang="en-US"/>
              <a:t>DFC will try to get maximum amount for monthly payment</a:t>
            </a:r>
          </a:p>
          <a:p>
            <a:pPr lvl="1"/>
            <a:r>
              <a:rPr lang="en-US"/>
              <a:t>Argue for reduced payment pending appeal </a:t>
            </a:r>
          </a:p>
          <a:p>
            <a:pPr lvl="2"/>
            <a:r>
              <a:rPr lang="en-US"/>
              <a:t>Success with as little as $20/mo</a:t>
            </a:r>
          </a:p>
          <a:p>
            <a:pPr lvl="2">
              <a:buFont typeface="Wingdings" pitchFamily="2" charset="2"/>
              <a:buNone/>
            </a:pPr>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lstStyle/>
          <a:p>
            <a:r>
              <a:rPr lang="en-US"/>
              <a:t>Rights of defendants/claimants</a:t>
            </a:r>
            <a:endParaRPr lang="en-US" sz="3800"/>
          </a:p>
        </p:txBody>
      </p:sp>
      <p:sp>
        <p:nvSpPr>
          <p:cNvPr id="248835" name="Rectangle 3"/>
          <p:cNvSpPr>
            <a:spLocks noGrp="1" noChangeArrowheads="1"/>
          </p:cNvSpPr>
          <p:nvPr>
            <p:ph type="body" idx="1"/>
          </p:nvPr>
        </p:nvSpPr>
        <p:spPr/>
        <p:txBody>
          <a:bodyPr/>
          <a:lstStyle/>
          <a:p>
            <a:r>
              <a:rPr lang="en-US"/>
              <a:t>Appeal</a:t>
            </a:r>
          </a:p>
          <a:p>
            <a:r>
              <a:rPr lang="en-US"/>
              <a:t>Pay back and appeal</a:t>
            </a:r>
          </a:p>
          <a:p>
            <a:r>
              <a:rPr lang="en-US"/>
              <a:t>Review evidence used to reach decision</a:t>
            </a:r>
          </a:p>
          <a:p>
            <a:r>
              <a:rPr lang="en-US"/>
              <a:t>44  CFR 11</a:t>
            </a:r>
          </a:p>
          <a:p>
            <a:pPr lvl="1"/>
            <a:r>
              <a:rPr lang="en-US"/>
              <a:t>Hardship Waiver/Compromise – 11.50</a:t>
            </a:r>
          </a:p>
          <a:p>
            <a:pPr lvl="1"/>
            <a:r>
              <a:rPr lang="en-US"/>
              <a:t>Suspension/Termination of Debt – 11.51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r>
              <a:rPr lang="en-US"/>
              <a:t>The Appeal Letter: eligibility defense </a:t>
            </a:r>
          </a:p>
        </p:txBody>
      </p:sp>
      <p:sp>
        <p:nvSpPr>
          <p:cNvPr id="209923" name="Rectangle 3"/>
          <p:cNvSpPr>
            <a:spLocks noGrp="1" noChangeArrowheads="1"/>
          </p:cNvSpPr>
          <p:nvPr>
            <p:ph type="body" idx="1"/>
          </p:nvPr>
        </p:nvSpPr>
        <p:spPr/>
        <p:txBody>
          <a:bodyPr/>
          <a:lstStyle/>
          <a:p>
            <a:pPr>
              <a:lnSpc>
                <a:spcPct val="85000"/>
              </a:lnSpc>
            </a:pPr>
            <a:r>
              <a:rPr lang="en-US" sz="2400"/>
              <a:t>Insurance: underinsured; uninsured (e.g., renters)</a:t>
            </a:r>
          </a:p>
          <a:p>
            <a:pPr lvl="1">
              <a:lnSpc>
                <a:spcPct val="85000"/>
              </a:lnSpc>
            </a:pPr>
            <a:r>
              <a:rPr lang="en-US" sz="2200"/>
              <a:t>How much can FEMA collect?</a:t>
            </a:r>
          </a:p>
          <a:p>
            <a:pPr lvl="1">
              <a:lnSpc>
                <a:spcPct val="85000"/>
              </a:lnSpc>
            </a:pPr>
            <a:r>
              <a:rPr lang="en-US" sz="2200"/>
              <a:t>Get copies of insurance settlement to determine amount and type of coverage</a:t>
            </a:r>
          </a:p>
          <a:p>
            <a:pPr>
              <a:lnSpc>
                <a:spcPct val="85000"/>
              </a:lnSpc>
            </a:pPr>
            <a:r>
              <a:rPr lang="en-US" sz="2400"/>
              <a:t>Rental assistance</a:t>
            </a:r>
          </a:p>
          <a:p>
            <a:pPr lvl="1">
              <a:lnSpc>
                <a:spcPct val="85000"/>
              </a:lnSpc>
            </a:pPr>
            <a:r>
              <a:rPr lang="en-US" sz="2200"/>
              <a:t>Describe pre-disaster living</a:t>
            </a:r>
          </a:p>
          <a:p>
            <a:pPr lvl="1">
              <a:lnSpc>
                <a:spcPct val="85000"/>
              </a:lnSpc>
            </a:pPr>
            <a:r>
              <a:rPr lang="en-US" sz="2200"/>
              <a:t>Describe post-disaster living</a:t>
            </a:r>
          </a:p>
          <a:p>
            <a:pPr lvl="1">
              <a:lnSpc>
                <a:spcPct val="85000"/>
              </a:lnSpc>
            </a:pPr>
            <a:r>
              <a:rPr lang="en-US" sz="2200"/>
              <a:t>Make shared household argument based on FEMA policy</a:t>
            </a:r>
          </a:p>
          <a:p>
            <a:pPr lvl="1">
              <a:lnSpc>
                <a:spcPct val="85000"/>
              </a:lnSpc>
            </a:pPr>
            <a:r>
              <a:rPr lang="en-US" sz="2200"/>
              <a:t>Money received by other household member not shared with client</a:t>
            </a:r>
          </a:p>
          <a:p>
            <a:pPr>
              <a:lnSpc>
                <a:spcPct val="85000"/>
              </a:lnSpc>
            </a:pPr>
            <a:r>
              <a:rPr lang="en-US" sz="2400"/>
              <a:t>Expedited Assistance</a:t>
            </a:r>
          </a:p>
          <a:p>
            <a:pPr>
              <a:lnSpc>
                <a:spcPct val="85000"/>
              </a:lnSpc>
            </a:pPr>
            <a:r>
              <a:rPr lang="en-US" sz="2400"/>
              <a:t>Transitional housing assistance</a:t>
            </a:r>
          </a:p>
          <a:p>
            <a:pPr>
              <a:lnSpc>
                <a:spcPct val="85000"/>
              </a:lnSpc>
            </a:pPr>
            <a:r>
              <a:rPr lang="en-US" sz="2400"/>
              <a:t>Transportation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p:txBody>
          <a:bodyPr/>
          <a:lstStyle/>
          <a:p>
            <a:r>
              <a:rPr lang="en-US"/>
              <a:t>TIPS FOR THE ADVOCATE</a:t>
            </a:r>
          </a:p>
        </p:txBody>
      </p:sp>
      <p:sp>
        <p:nvSpPr>
          <p:cNvPr id="318467" name="Rectangle 3"/>
          <p:cNvSpPr>
            <a:spLocks noGrp="1" noChangeArrowheads="1"/>
          </p:cNvSpPr>
          <p:nvPr>
            <p:ph type="body" idx="1"/>
          </p:nvPr>
        </p:nvSpPr>
        <p:spPr/>
        <p:txBody>
          <a:bodyPr/>
          <a:lstStyle/>
          <a:p>
            <a:pPr>
              <a:lnSpc>
                <a:spcPct val="85000"/>
              </a:lnSpc>
              <a:buFont typeface="Wingdings" pitchFamily="2" charset="2"/>
              <a:buNone/>
            </a:pPr>
            <a:r>
              <a:rPr lang="en-US" sz="2000" b="1">
                <a:latin typeface="Courier New" pitchFamily="49" charset="0"/>
              </a:rPr>
              <a:t>KNOW THE LAW AND LINGO</a:t>
            </a:r>
          </a:p>
          <a:p>
            <a:pPr>
              <a:lnSpc>
                <a:spcPct val="85000"/>
              </a:lnSpc>
              <a:buFont typeface="Wingdings" pitchFamily="2" charset="2"/>
              <a:buChar char="§"/>
            </a:pPr>
            <a:r>
              <a:rPr lang="en-US" sz="2000">
                <a:latin typeface="Courier New" pitchFamily="49" charset="0"/>
              </a:rPr>
              <a:t>Get familiar with regulations and policies. </a:t>
            </a:r>
          </a:p>
          <a:p>
            <a:pPr>
              <a:lnSpc>
                <a:spcPct val="85000"/>
              </a:lnSpc>
              <a:buFont typeface="Wingdings" pitchFamily="2" charset="2"/>
              <a:buChar char="§"/>
            </a:pPr>
            <a:r>
              <a:rPr lang="en-US" sz="2000">
                <a:latin typeface="Courier New" pitchFamily="49" charset="0"/>
              </a:rPr>
              <a:t>FEMA workers were poorly trained.  </a:t>
            </a:r>
          </a:p>
          <a:p>
            <a:pPr>
              <a:lnSpc>
                <a:spcPct val="85000"/>
              </a:lnSpc>
              <a:buFont typeface="Wingdings" pitchFamily="2" charset="2"/>
              <a:buChar char="§"/>
            </a:pPr>
            <a:r>
              <a:rPr lang="en-US" sz="2000">
                <a:latin typeface="Courier New" pitchFamily="49" charset="0"/>
              </a:rPr>
              <a:t>Most of what happens high up doesn’t get to lower level workers and when it does, there’s still problems with properly applying. </a:t>
            </a:r>
          </a:p>
          <a:p>
            <a:pPr>
              <a:lnSpc>
                <a:spcPct val="85000"/>
              </a:lnSpc>
              <a:buFont typeface="Wingdings" pitchFamily="2" charset="2"/>
              <a:buNone/>
            </a:pPr>
            <a:r>
              <a:rPr lang="en-US" sz="2000">
                <a:latin typeface="Courier New" pitchFamily="49" charset="0"/>
              </a:rPr>
              <a:t>	</a:t>
            </a:r>
          </a:p>
          <a:p>
            <a:pPr>
              <a:lnSpc>
                <a:spcPct val="85000"/>
              </a:lnSpc>
              <a:buFont typeface="Wingdings" pitchFamily="2" charset="2"/>
              <a:buNone/>
            </a:pPr>
            <a:r>
              <a:rPr lang="en-US" sz="2000">
                <a:latin typeface="Courier New" pitchFamily="49" charset="0"/>
              </a:rPr>
              <a:t>	</a:t>
            </a:r>
            <a:r>
              <a:rPr lang="en-US" sz="2000" b="1">
                <a:latin typeface="Courier New" pitchFamily="49" charset="0"/>
              </a:rPr>
              <a:t>EX. Termination without notice because of 	alleged recoupment/overpayment. </a:t>
            </a:r>
          </a:p>
          <a:p>
            <a:pPr>
              <a:lnSpc>
                <a:spcPct val="85000"/>
              </a:lnSpc>
              <a:buFont typeface="Wingdings" pitchFamily="2" charset="2"/>
              <a:buNone/>
            </a:pPr>
            <a:r>
              <a:rPr lang="en-US" sz="2000">
                <a:latin typeface="Courier New" pitchFamily="49" charset="0"/>
              </a:rPr>
              <a:t>	</a:t>
            </a:r>
          </a:p>
          <a:p>
            <a:pPr>
              <a:lnSpc>
                <a:spcPct val="85000"/>
              </a:lnSpc>
              <a:buFont typeface="Wingdings" pitchFamily="2" charset="2"/>
              <a:buChar char="§"/>
            </a:pPr>
            <a:r>
              <a:rPr lang="en-US" sz="2000">
                <a:latin typeface="Courier New" pitchFamily="49" charset="0"/>
              </a:rPr>
              <a:t>FEMA workers typically have no legal training and very little training by the agency regarding the law and policies relative to disaster assistance.  </a:t>
            </a:r>
          </a:p>
          <a:p>
            <a:pPr>
              <a:lnSpc>
                <a:spcPct val="85000"/>
              </a:lnSpc>
            </a:pPr>
            <a:endParaRPr lang="en-US" sz="200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t>The Appeal Letter: what to include</a:t>
            </a:r>
          </a:p>
        </p:txBody>
      </p:sp>
      <p:sp>
        <p:nvSpPr>
          <p:cNvPr id="40963" name="Rectangle 3"/>
          <p:cNvSpPr>
            <a:spLocks noGrp="1" noChangeArrowheads="1"/>
          </p:cNvSpPr>
          <p:nvPr>
            <p:ph type="body" idx="1"/>
          </p:nvPr>
        </p:nvSpPr>
        <p:spPr/>
        <p:txBody>
          <a:bodyPr/>
          <a:lstStyle/>
          <a:p>
            <a:r>
              <a:rPr lang="en-US"/>
              <a:t>Declaration of client (basic testimony)</a:t>
            </a:r>
          </a:p>
          <a:p>
            <a:r>
              <a:rPr lang="en-US"/>
              <a:t>Declaration of other supporters</a:t>
            </a:r>
          </a:p>
          <a:p>
            <a:r>
              <a:rPr lang="en-US"/>
              <a:t>Copies of documentation to support position (if necessary and available)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ctrTitle"/>
          </p:nvPr>
        </p:nvSpPr>
        <p:spPr/>
        <p:txBody>
          <a:bodyPr/>
          <a:lstStyle/>
          <a:p>
            <a:r>
              <a:rPr lang="en-US"/>
              <a:t>Waivers, Compromises, Terminations	</a:t>
            </a:r>
          </a:p>
        </p:txBody>
      </p:sp>
      <p:sp>
        <p:nvSpPr>
          <p:cNvPr id="306179" name="Rectangle 3"/>
          <p:cNvSpPr>
            <a:spLocks noGrp="1" noChangeArrowheads="1"/>
          </p:cNvSpPr>
          <p:nvPr>
            <p:ph type="subTitle" idx="1"/>
          </p:nvPr>
        </p:nvSpPr>
        <p:spPr/>
        <p:txBody>
          <a:bodyPr/>
          <a:lstStyle/>
          <a:p>
            <a:r>
              <a:rPr lang="en-US"/>
              <a:t>When it looks like your client must repay the money…</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ctrTitle"/>
          </p:nvPr>
        </p:nvSpPr>
        <p:spPr/>
        <p:txBody>
          <a:bodyPr/>
          <a:lstStyle/>
          <a:p>
            <a:r>
              <a:rPr lang="en-US"/>
              <a:t>Waivers, Compromises, Terminations	</a:t>
            </a:r>
          </a:p>
        </p:txBody>
      </p:sp>
      <p:sp>
        <p:nvSpPr>
          <p:cNvPr id="308227" name="Rectangle 3"/>
          <p:cNvSpPr>
            <a:spLocks noGrp="1" noChangeArrowheads="1"/>
          </p:cNvSpPr>
          <p:nvPr>
            <p:ph type="subTitle" idx="1"/>
          </p:nvPr>
        </p:nvSpPr>
        <p:spPr/>
        <p:txBody>
          <a:bodyPr/>
          <a:lstStyle/>
          <a:p>
            <a:r>
              <a:rPr lang="en-US"/>
              <a:t>When it looks like your client must repay the money…</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a:lstStyle/>
          <a:p>
            <a:r>
              <a:rPr lang="en-US"/>
              <a:t>When Applicant looks ineligible</a:t>
            </a:r>
          </a:p>
        </p:txBody>
      </p:sp>
      <p:sp>
        <p:nvSpPr>
          <p:cNvPr id="254979" name="Rectangle 3"/>
          <p:cNvSpPr>
            <a:spLocks noGrp="1" noChangeArrowheads="1"/>
          </p:cNvSpPr>
          <p:nvPr>
            <p:ph type="body" idx="1"/>
          </p:nvPr>
        </p:nvSpPr>
        <p:spPr/>
        <p:txBody>
          <a:bodyPr/>
          <a:lstStyle/>
          <a:p>
            <a:pPr>
              <a:lnSpc>
                <a:spcPct val="85000"/>
              </a:lnSpc>
            </a:pPr>
            <a:r>
              <a:rPr lang="en-US" sz="1800"/>
              <a:t>Discuss applicant’s means of repaying the money.</a:t>
            </a:r>
          </a:p>
          <a:p>
            <a:pPr lvl="1">
              <a:lnSpc>
                <a:spcPct val="85000"/>
              </a:lnSpc>
            </a:pPr>
            <a:r>
              <a:rPr lang="en-US" sz="1700"/>
              <a:t>Current expenses</a:t>
            </a:r>
          </a:p>
          <a:p>
            <a:pPr lvl="1">
              <a:lnSpc>
                <a:spcPct val="85000"/>
              </a:lnSpc>
            </a:pPr>
            <a:r>
              <a:rPr lang="en-US" sz="1700"/>
              <a:t>Debt</a:t>
            </a:r>
          </a:p>
          <a:p>
            <a:pPr lvl="1">
              <a:lnSpc>
                <a:spcPct val="85000"/>
              </a:lnSpc>
            </a:pPr>
            <a:r>
              <a:rPr lang="en-US" sz="1700"/>
              <a:t>Assets</a:t>
            </a:r>
          </a:p>
          <a:p>
            <a:pPr>
              <a:lnSpc>
                <a:spcPct val="85000"/>
              </a:lnSpc>
            </a:pPr>
            <a:r>
              <a:rPr lang="en-US" sz="1800"/>
              <a:t>Contact Disaster Finance Center</a:t>
            </a:r>
          </a:p>
          <a:p>
            <a:pPr lvl="1">
              <a:lnSpc>
                <a:spcPct val="85000"/>
              </a:lnSpc>
            </a:pPr>
            <a:r>
              <a:rPr lang="en-US" sz="1700"/>
              <a:t>Compromise</a:t>
            </a:r>
          </a:p>
          <a:p>
            <a:pPr lvl="2">
              <a:lnSpc>
                <a:spcPct val="85000"/>
              </a:lnSpc>
            </a:pPr>
            <a:r>
              <a:rPr lang="en-US" sz="1600"/>
              <a:t>FEMA wants 80% but work with whatever applicant has to negotiate resolution</a:t>
            </a:r>
          </a:p>
          <a:p>
            <a:pPr lvl="1">
              <a:lnSpc>
                <a:spcPct val="85000"/>
              </a:lnSpc>
            </a:pPr>
            <a:r>
              <a:rPr lang="en-US" sz="1700"/>
              <a:t>Voluntary Payments</a:t>
            </a:r>
          </a:p>
          <a:p>
            <a:pPr lvl="1">
              <a:lnSpc>
                <a:spcPct val="85000"/>
              </a:lnSpc>
            </a:pPr>
            <a:r>
              <a:rPr lang="en-US" sz="1700"/>
              <a:t>Request a hardship waiver 44 CFR 11.50</a:t>
            </a:r>
          </a:p>
          <a:p>
            <a:pPr lvl="2">
              <a:lnSpc>
                <a:spcPct val="85000"/>
              </a:lnSpc>
            </a:pPr>
            <a:r>
              <a:rPr lang="en-US" sz="1600"/>
              <a:t>Briefly outline why it would be a hardship to repay money.</a:t>
            </a:r>
          </a:p>
          <a:p>
            <a:pPr lvl="2">
              <a:lnSpc>
                <a:spcPct val="85000"/>
              </a:lnSpc>
            </a:pPr>
            <a:r>
              <a:rPr lang="en-US" sz="1600"/>
              <a:t>Social security benefits protected up to $750/month (31 USC 3716(c)(3)(a)(ii) or 31 CFR 285.4(e)(1)(ii)</a:t>
            </a:r>
          </a:p>
          <a:p>
            <a:pPr lvl="2">
              <a:lnSpc>
                <a:spcPct val="85000"/>
              </a:lnSpc>
            </a:pPr>
            <a:r>
              <a:rPr lang="en-US" sz="1600"/>
              <a:t>Unlikely full debt will be collected in a reasonable time</a:t>
            </a:r>
          </a:p>
          <a:p>
            <a:pPr lvl="2">
              <a:lnSpc>
                <a:spcPct val="85000"/>
              </a:lnSpc>
            </a:pPr>
            <a:r>
              <a:rPr lang="en-US" sz="1600"/>
              <a:t>Prepare applicant for what he’ll need to submit to support the request. See sample packet received from FEMA.</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ctrTitle"/>
          </p:nvPr>
        </p:nvSpPr>
        <p:spPr/>
        <p:txBody>
          <a:bodyPr/>
          <a:lstStyle/>
          <a:p>
            <a:r>
              <a:rPr lang="en-US"/>
              <a:t>RESOURCES	</a:t>
            </a:r>
          </a:p>
        </p:txBody>
      </p:sp>
      <p:sp>
        <p:nvSpPr>
          <p:cNvPr id="263171" name="Rectangle 3"/>
          <p:cNvSpPr>
            <a:spLocks noGrp="1" noChangeArrowheads="1"/>
          </p:cNvSpPr>
          <p:nvPr>
            <p:ph type="subTitle" idx="1"/>
          </p:nvPr>
        </p:nvSpPr>
        <p:spPr/>
        <p:txBody>
          <a:bodyPr/>
          <a:lstStyle/>
          <a:p>
            <a:r>
              <a:rPr lang="en-US"/>
              <a:t>Where can you find help?</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r>
              <a:rPr lang="en-US"/>
              <a:t>Internet and Phone Numbers</a:t>
            </a:r>
          </a:p>
        </p:txBody>
      </p:sp>
      <p:sp>
        <p:nvSpPr>
          <p:cNvPr id="173059" name="Rectangle 3"/>
          <p:cNvSpPr>
            <a:spLocks noGrp="1" noChangeArrowheads="1"/>
          </p:cNvSpPr>
          <p:nvPr>
            <p:ph type="body" idx="1"/>
          </p:nvPr>
        </p:nvSpPr>
        <p:spPr/>
        <p:txBody>
          <a:bodyPr/>
          <a:lstStyle/>
          <a:p>
            <a:r>
              <a:rPr lang="en-US">
                <a:hlinkClick r:id="rId3"/>
              </a:rPr>
              <a:t>www.fema.gov</a:t>
            </a:r>
            <a:endParaRPr lang="en-US"/>
          </a:p>
          <a:p>
            <a:r>
              <a:rPr lang="en-US">
                <a:hlinkClick r:id="rId4"/>
              </a:rPr>
              <a:t>www.femaanswers.org</a:t>
            </a:r>
            <a:endParaRPr lang="en-US"/>
          </a:p>
          <a:p>
            <a:r>
              <a:rPr lang="en-US">
                <a:hlinkClick r:id="rId5"/>
              </a:rPr>
              <a:t>www.katrinalegalaid.org</a:t>
            </a:r>
            <a:endParaRPr lang="en-US"/>
          </a:p>
          <a:p>
            <a:r>
              <a:rPr lang="en-US">
                <a:hlinkClick r:id="rId6"/>
              </a:rPr>
              <a:t>www.redcross.org/services/disaster</a:t>
            </a:r>
            <a:endParaRPr lang="en-US"/>
          </a:p>
          <a:p>
            <a:r>
              <a:rPr lang="en-US"/>
              <a:t>1-800-621-3362</a:t>
            </a:r>
          </a:p>
          <a:p>
            <a:r>
              <a:rPr lang="en-US"/>
              <a:t>1-800-462-7585 (TTY)</a:t>
            </a:r>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r>
              <a:rPr lang="en-US"/>
              <a:t>FEMA’s Purpose	</a:t>
            </a:r>
          </a:p>
        </p:txBody>
      </p:sp>
      <p:sp>
        <p:nvSpPr>
          <p:cNvPr id="188419" name="Rectangle 3"/>
          <p:cNvSpPr>
            <a:spLocks noGrp="1" noChangeArrowheads="1"/>
          </p:cNvSpPr>
          <p:nvPr>
            <p:ph type="body" idx="1"/>
          </p:nvPr>
        </p:nvSpPr>
        <p:spPr/>
        <p:txBody>
          <a:bodyPr/>
          <a:lstStyle/>
          <a:p>
            <a:r>
              <a:rPr lang="en-US"/>
              <a:t>To provide financial assistance and direct assistance when necessary, </a:t>
            </a:r>
          </a:p>
          <a:p>
            <a:r>
              <a:rPr lang="en-US"/>
              <a:t>to ELIGIBLE individuals and households who as a direct result of a major disaster or emergency, </a:t>
            </a:r>
          </a:p>
          <a:p>
            <a:r>
              <a:rPr lang="en-US"/>
              <a:t>have UNINSURED or UNDERINSURED, necessary expenses and serious needs and </a:t>
            </a:r>
          </a:p>
          <a:p>
            <a:r>
              <a:rPr lang="en-US"/>
              <a:t>are unable to meet such expenses or needs through other means. </a:t>
            </a:r>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ChangeArrowheads="1"/>
          </p:cNvSpPr>
          <p:nvPr>
            <p:ph type="title"/>
          </p:nvPr>
        </p:nvSpPr>
        <p:spPr/>
        <p:txBody>
          <a:bodyPr/>
          <a:lstStyle/>
          <a:p>
            <a:r>
              <a:rPr lang="en-US"/>
              <a:t>FEMA Programs	</a:t>
            </a:r>
          </a:p>
        </p:txBody>
      </p:sp>
      <p:sp>
        <p:nvSpPr>
          <p:cNvPr id="322563" name="Rectangle 3"/>
          <p:cNvSpPr>
            <a:spLocks noGrp="1" noChangeArrowheads="1"/>
          </p:cNvSpPr>
          <p:nvPr>
            <p:ph type="body" idx="1"/>
          </p:nvPr>
        </p:nvSpPr>
        <p:spPr/>
        <p:txBody>
          <a:bodyPr/>
          <a:lstStyle/>
          <a:p>
            <a:r>
              <a:rPr lang="en-US"/>
              <a:t>Individual and Household Program (IHP)</a:t>
            </a:r>
          </a:p>
          <a:p>
            <a:pPr lvl="1"/>
            <a:r>
              <a:rPr lang="en-US"/>
              <a:t>provides </a:t>
            </a:r>
          </a:p>
          <a:p>
            <a:pPr lvl="2"/>
            <a:r>
              <a:rPr lang="en-US"/>
              <a:t>financial assistance and/or direct assistance </a:t>
            </a:r>
          </a:p>
          <a:p>
            <a:pPr lvl="2"/>
            <a:r>
              <a:rPr lang="en-US"/>
              <a:t>to eligible individuals and households </a:t>
            </a:r>
          </a:p>
          <a:p>
            <a:pPr lvl="2"/>
            <a:r>
              <a:rPr lang="en-US"/>
              <a:t>as a direct result of a major disaster or emergency, </a:t>
            </a:r>
          </a:p>
          <a:p>
            <a:pPr lvl="2"/>
            <a:r>
              <a:rPr lang="en-US"/>
              <a:t>have uninsured or under-insured, </a:t>
            </a:r>
          </a:p>
          <a:p>
            <a:pPr lvl="2"/>
            <a:r>
              <a:rPr lang="en-US"/>
              <a:t>necessary expenses and serious needs, and</a:t>
            </a:r>
          </a:p>
          <a:p>
            <a:pPr lvl="2"/>
            <a:r>
              <a:rPr lang="en-US"/>
              <a:t>are unable to meet such expenses or needs through other means. </a:t>
            </a:r>
          </a:p>
          <a:p>
            <a:pPr lvl="1">
              <a:buFont typeface="Wingdings" pitchFamily="2" charset="2"/>
              <a:buNone/>
            </a:pP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p:txBody>
          <a:bodyPr/>
          <a:lstStyle/>
          <a:p>
            <a:r>
              <a:rPr lang="en-US"/>
              <a:t>Tips for the Advocate</a:t>
            </a:r>
          </a:p>
        </p:txBody>
      </p:sp>
      <p:sp>
        <p:nvSpPr>
          <p:cNvPr id="320515" name="Rectangle 3"/>
          <p:cNvSpPr>
            <a:spLocks noGrp="1" noChangeArrowheads="1"/>
          </p:cNvSpPr>
          <p:nvPr>
            <p:ph type="body" idx="1"/>
          </p:nvPr>
        </p:nvSpPr>
        <p:spPr/>
        <p:txBody>
          <a:bodyPr/>
          <a:lstStyle/>
          <a:p>
            <a:pPr>
              <a:lnSpc>
                <a:spcPct val="95000"/>
              </a:lnSpc>
            </a:pPr>
            <a:r>
              <a:rPr lang="en-US" sz="2600" b="1"/>
              <a:t>Reminder:</a:t>
            </a:r>
            <a:r>
              <a:rPr lang="en-US" sz="2600"/>
              <a:t>  The purpose of the agency and the assistance is to meet the needs of the individual and/or household brought on by the disaster.  </a:t>
            </a:r>
          </a:p>
          <a:p>
            <a:pPr>
              <a:lnSpc>
                <a:spcPct val="95000"/>
              </a:lnSpc>
            </a:pPr>
            <a:r>
              <a:rPr lang="en-US" sz="2600"/>
              <a:t>It is NOT a program to make the applicant whole or to improve conditions that existed before the disaster.</a:t>
            </a:r>
          </a:p>
          <a:p>
            <a:pPr>
              <a:lnSpc>
                <a:spcPct val="95000"/>
              </a:lnSpc>
            </a:pPr>
            <a:r>
              <a:rPr lang="en-US" sz="2600"/>
              <a:t>Don’t rely on FEMA to treat each applicant the same even if they are neighbors who may have lived right next door to each other.  Look at each situation and use the law to support the client’s case to get the best result.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8" name="Rectangle 4"/>
          <p:cNvSpPr>
            <a:spLocks noGrp="1" noChangeArrowheads="1"/>
          </p:cNvSpPr>
          <p:nvPr>
            <p:ph type="ctrTitle"/>
          </p:nvPr>
        </p:nvSpPr>
        <p:spPr>
          <a:xfrm>
            <a:off x="2057400" y="1830388"/>
            <a:ext cx="6629400" cy="1522412"/>
          </a:xfrm>
        </p:spPr>
        <p:txBody>
          <a:bodyPr/>
          <a:lstStyle/>
          <a:p>
            <a:r>
              <a:rPr lang="en-US" sz="4400"/>
              <a:t>REGISTRATION &amp; ELIGIBILITY</a:t>
            </a:r>
            <a:r>
              <a:rPr lang="en-US"/>
              <a:t> 	</a:t>
            </a:r>
          </a:p>
        </p:txBody>
      </p:sp>
      <p:sp>
        <p:nvSpPr>
          <p:cNvPr id="139269" name="Rectangle 5"/>
          <p:cNvSpPr>
            <a:spLocks noGrp="1" noChangeArrowheads="1"/>
          </p:cNvSpPr>
          <p:nvPr>
            <p:ph type="subTitle" idx="1"/>
          </p:nvPr>
        </p:nvSpPr>
        <p:spPr/>
        <p:txBody>
          <a:bodyPr/>
          <a:lstStyle/>
          <a:p>
            <a:r>
              <a:rPr lang="en-US"/>
              <a:t>When to apply?</a:t>
            </a:r>
          </a:p>
          <a:p>
            <a:r>
              <a:rPr lang="en-US"/>
              <a:t>Who can get help?</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yers">
  <a:themeElements>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cene3d>
          <a:camera prst="legacyPerspectiveTopRight"/>
          <a:lightRig rig="legacyFlat3" dir="b"/>
        </a:scene3d>
        <a:sp3d extrusionH="430200" prstMaterial="legacyMatte">
          <a:bevelT w="13500" h="13500" prst="angle"/>
          <a:bevelB w="13500" h="13500" prst="angle"/>
          <a:extrusionClr>
            <a:schemeClr val="accent1"/>
          </a:extrusionClr>
        </a:sp3d>
      </a:spPr>
      <a:bodyPr vert="horz" wrap="non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cene3d>
          <a:camera prst="legacyPerspectiveTopRight"/>
          <a:lightRig rig="legacyFlat3" dir="b"/>
        </a:scene3d>
        <a:sp3d extrusionH="430200" prstMaterial="legacyMatte">
          <a:bevelT w="13500" h="13500" prst="angle"/>
          <a:bevelB w="13500" h="13500" prst="angle"/>
          <a:extrusionClr>
            <a:schemeClr val="accent1"/>
          </a:extrusionClr>
        </a:sp3d>
      </a:spPr>
      <a:bodyPr vert="horz" wrap="non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974</TotalTime>
  <Words>3443</Words>
  <Application>Microsoft Office PowerPoint</Application>
  <PresentationFormat>On-screen Show (4:3)</PresentationFormat>
  <Paragraphs>442</Paragraphs>
  <Slides>55</Slides>
  <Notes>50</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Layers</vt:lpstr>
      <vt:lpstr>FEMA Claims  Post-Katrina </vt:lpstr>
      <vt:lpstr>Introduction</vt:lpstr>
      <vt:lpstr>FEMA and Disaster Assistance Program</vt:lpstr>
      <vt:lpstr>Governing authorities for FEMA</vt:lpstr>
      <vt:lpstr>TIPS FOR THE ADVOCATE</vt:lpstr>
      <vt:lpstr>FEMA’s Purpose </vt:lpstr>
      <vt:lpstr>FEMA Programs </vt:lpstr>
      <vt:lpstr>Tips for the Advocate</vt:lpstr>
      <vt:lpstr>REGISTRATION &amp; ELIGIBILITY  </vt:lpstr>
      <vt:lpstr>Registration Deadline – 206.112</vt:lpstr>
      <vt:lpstr>Who’s eligible under IHP?  </vt:lpstr>
      <vt:lpstr>IHP Eligibility (cont’d)</vt:lpstr>
      <vt:lpstr>Who might be ineligible?</vt:lpstr>
      <vt:lpstr>Tips for Advocate</vt:lpstr>
      <vt:lpstr>DISASTER ASSISTANCE </vt:lpstr>
      <vt:lpstr>What assistance is available?</vt:lpstr>
      <vt:lpstr>Types of assistance cont’d</vt:lpstr>
      <vt:lpstr>Other Needs Assistance (ONA)</vt:lpstr>
      <vt:lpstr>ONA covers</vt:lpstr>
      <vt:lpstr>Types of Assistance continued</vt:lpstr>
      <vt:lpstr>Tips for the Advocate</vt:lpstr>
      <vt:lpstr>The Appeals Process</vt:lpstr>
      <vt:lpstr>Advocacy Strategies</vt:lpstr>
      <vt:lpstr>What you need from applicant?</vt:lpstr>
      <vt:lpstr>Timeline</vt:lpstr>
      <vt:lpstr>Tips for the Advocate</vt:lpstr>
      <vt:lpstr>Scenario 1: Deadline has passed – No appeal filed </vt:lpstr>
      <vt:lpstr>Scenario 2: Appeal filed </vt:lpstr>
      <vt:lpstr>Scenario 3: Decision issued </vt:lpstr>
      <vt:lpstr>Common Issues on Appeal</vt:lpstr>
      <vt:lpstr>“Shared Household” Problem for Low-Income Families</vt:lpstr>
      <vt:lpstr>“Shared Households” Problem for Low- Income cont’d</vt:lpstr>
      <vt:lpstr>Shared Households – Cont’d</vt:lpstr>
      <vt:lpstr>“Withdrawal”/Lack of Contact</vt:lpstr>
      <vt:lpstr>Inspections/Access/ “Insufficient Damages” Issues </vt:lpstr>
      <vt:lpstr>Inspections/Lack of Access– Cont’d</vt:lpstr>
      <vt:lpstr>Flood Insurance Requirement </vt:lpstr>
      <vt:lpstr>Flood Insurance Requirement – Cont’d</vt:lpstr>
      <vt:lpstr>Duplication of Benefits</vt:lpstr>
      <vt:lpstr>Recoupment (Overpayments)</vt:lpstr>
      <vt:lpstr>The law: 44 CFR 206.116</vt:lpstr>
      <vt:lpstr>Basis for Recoupment</vt:lpstr>
      <vt:lpstr>Tip for Advocate </vt:lpstr>
      <vt:lpstr>Likely defendants</vt:lpstr>
      <vt:lpstr>What monies are being recouped?</vt:lpstr>
      <vt:lpstr>Appeal: Timeline, interests, costs, and penalties</vt:lpstr>
      <vt:lpstr>Appeals (cont’d) </vt:lpstr>
      <vt:lpstr>Rights of defendants/claimants</vt:lpstr>
      <vt:lpstr>The Appeal Letter: eligibility defense </vt:lpstr>
      <vt:lpstr>The Appeal Letter: what to include</vt:lpstr>
      <vt:lpstr>Waivers, Compromises, Terminations </vt:lpstr>
      <vt:lpstr>Waivers, Compromises, Terminations </vt:lpstr>
      <vt:lpstr>When Applicant looks ineligible</vt:lpstr>
      <vt:lpstr>RESOURCES </vt:lpstr>
      <vt:lpstr>Internet and Phone Numbers</vt:lpstr>
    </vt:vector>
  </TitlesOfParts>
  <Company>MLRI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FEMA Recoupment: What advocates should be doing for clients</dc:title>
  <dc:creator>Gene Koo</dc:creator>
  <cp:lastModifiedBy>Jamie Rodriguez</cp:lastModifiedBy>
  <cp:revision>58</cp:revision>
  <dcterms:created xsi:type="dcterms:W3CDTF">2006-12-13T16:53:06Z</dcterms:created>
  <dcterms:modified xsi:type="dcterms:W3CDTF">2013-09-27T15:28:57Z</dcterms:modified>
</cp:coreProperties>
</file>